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7" r:id="rId2"/>
    <p:sldId id="259" r:id="rId3"/>
    <p:sldId id="261" r:id="rId4"/>
    <p:sldId id="263" r:id="rId5"/>
    <p:sldId id="262" r:id="rId6"/>
    <p:sldId id="264" r:id="rId7"/>
    <p:sldId id="265" r:id="rId8"/>
    <p:sldId id="267" r:id="rId9"/>
    <p:sldId id="266" r:id="rId10"/>
    <p:sldId id="269" r:id="rId11"/>
    <p:sldId id="270" r:id="rId12"/>
    <p:sldId id="271" r:id="rId13"/>
    <p:sldId id="272" r:id="rId14"/>
    <p:sldId id="274" r:id="rId15"/>
    <p:sldId id="275" r:id="rId16"/>
    <p:sldId id="276" r:id="rId17"/>
    <p:sldId id="277" r:id="rId18"/>
    <p:sldId id="278" r:id="rId19"/>
    <p:sldId id="279" r:id="rId20"/>
    <p:sldId id="280" r:id="rId21"/>
    <p:sldId id="281" r:id="rId22"/>
    <p:sldId id="283" r:id="rId23"/>
    <p:sldId id="285" r:id="rId24"/>
    <p:sldId id="284" r:id="rId25"/>
    <p:sldId id="286" r:id="rId26"/>
    <p:sldId id="289" r:id="rId27"/>
    <p:sldId id="28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30"/>
    <p:restoredTop sz="94715"/>
  </p:normalViewPr>
  <p:slideViewPr>
    <p:cSldViewPr snapToGrid="0">
      <p:cViewPr varScale="1">
        <p:scale>
          <a:sx n="115" d="100"/>
          <a:sy n="115" d="100"/>
        </p:scale>
        <p:origin x="224"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53D00FC-E965-0C45-A7A6-E59C5B93449C}" type="datetimeFigureOut">
              <a:rPr lang="en-US" smtClean="0"/>
              <a:t>8/15/25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020446-8874-C24C-BCF7-3945CE17BC52}" type="slidenum">
              <a:rPr lang="en-US" smtClean="0"/>
              <a:t>‹#›</a:t>
            </a:fld>
            <a:endParaRPr lang="en-US"/>
          </a:p>
        </p:txBody>
      </p:sp>
    </p:spTree>
    <p:extLst>
      <p:ext uri="{BB962C8B-B14F-4D97-AF65-F5344CB8AC3E}">
        <p14:creationId xmlns:p14="http://schemas.microsoft.com/office/powerpoint/2010/main" val="2467680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3D00FC-E965-0C45-A7A6-E59C5B93449C}" type="datetimeFigureOut">
              <a:rPr lang="en-US" smtClean="0"/>
              <a:t>8/15/25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020446-8874-C24C-BCF7-3945CE17BC52}" type="slidenum">
              <a:rPr lang="en-US" smtClean="0"/>
              <a:t>‹#›</a:t>
            </a:fld>
            <a:endParaRPr lang="en-US"/>
          </a:p>
        </p:txBody>
      </p:sp>
    </p:spTree>
    <p:extLst>
      <p:ext uri="{BB962C8B-B14F-4D97-AF65-F5344CB8AC3E}">
        <p14:creationId xmlns:p14="http://schemas.microsoft.com/office/powerpoint/2010/main" val="3737334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3D00FC-E965-0C45-A7A6-E59C5B93449C}" type="datetimeFigureOut">
              <a:rPr lang="en-US" smtClean="0"/>
              <a:t>8/15/25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020446-8874-C24C-BCF7-3945CE17BC52}" type="slidenum">
              <a:rPr lang="en-US" smtClean="0"/>
              <a:t>‹#›</a:t>
            </a:fld>
            <a:endParaRPr lang="en-US"/>
          </a:p>
        </p:txBody>
      </p:sp>
    </p:spTree>
    <p:extLst>
      <p:ext uri="{BB962C8B-B14F-4D97-AF65-F5344CB8AC3E}">
        <p14:creationId xmlns:p14="http://schemas.microsoft.com/office/powerpoint/2010/main" val="2295669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3D00FC-E965-0C45-A7A6-E59C5B93449C}" type="datetimeFigureOut">
              <a:rPr lang="en-US" smtClean="0"/>
              <a:t>8/15/25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020446-8874-C24C-BCF7-3945CE17BC52}" type="slidenum">
              <a:rPr lang="en-US" smtClean="0"/>
              <a:t>‹#›</a:t>
            </a:fld>
            <a:endParaRPr lang="en-US"/>
          </a:p>
        </p:txBody>
      </p:sp>
    </p:spTree>
    <p:extLst>
      <p:ext uri="{BB962C8B-B14F-4D97-AF65-F5344CB8AC3E}">
        <p14:creationId xmlns:p14="http://schemas.microsoft.com/office/powerpoint/2010/main" val="3796314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3D00FC-E965-0C45-A7A6-E59C5B93449C}" type="datetimeFigureOut">
              <a:rPr lang="en-US" smtClean="0"/>
              <a:t>8/15/25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020446-8874-C24C-BCF7-3945CE17BC52}" type="slidenum">
              <a:rPr lang="en-US" smtClean="0"/>
              <a:t>‹#›</a:t>
            </a:fld>
            <a:endParaRPr lang="en-US"/>
          </a:p>
        </p:txBody>
      </p:sp>
    </p:spTree>
    <p:extLst>
      <p:ext uri="{BB962C8B-B14F-4D97-AF65-F5344CB8AC3E}">
        <p14:creationId xmlns:p14="http://schemas.microsoft.com/office/powerpoint/2010/main" val="3795100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53D00FC-E965-0C45-A7A6-E59C5B93449C}" type="datetimeFigureOut">
              <a:rPr lang="en-US" smtClean="0"/>
              <a:t>8/15/25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020446-8874-C24C-BCF7-3945CE17BC52}" type="slidenum">
              <a:rPr lang="en-US" smtClean="0"/>
              <a:t>‹#›</a:t>
            </a:fld>
            <a:endParaRPr lang="en-US"/>
          </a:p>
        </p:txBody>
      </p:sp>
    </p:spTree>
    <p:extLst>
      <p:ext uri="{BB962C8B-B14F-4D97-AF65-F5344CB8AC3E}">
        <p14:creationId xmlns:p14="http://schemas.microsoft.com/office/powerpoint/2010/main" val="1390233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3D00FC-E965-0C45-A7A6-E59C5B93449C}" type="datetimeFigureOut">
              <a:rPr lang="en-US" smtClean="0"/>
              <a:t>8/15/25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2020446-8874-C24C-BCF7-3945CE17BC52}" type="slidenum">
              <a:rPr lang="en-US" smtClean="0"/>
              <a:t>‹#›</a:t>
            </a:fld>
            <a:endParaRPr lang="en-US"/>
          </a:p>
        </p:txBody>
      </p:sp>
    </p:spTree>
    <p:extLst>
      <p:ext uri="{BB962C8B-B14F-4D97-AF65-F5344CB8AC3E}">
        <p14:creationId xmlns:p14="http://schemas.microsoft.com/office/powerpoint/2010/main" val="291574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3D00FC-E965-0C45-A7A6-E59C5B93449C}" type="datetimeFigureOut">
              <a:rPr lang="en-US" smtClean="0"/>
              <a:t>8/15/25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020446-8874-C24C-BCF7-3945CE17BC52}" type="slidenum">
              <a:rPr lang="en-US" smtClean="0"/>
              <a:t>‹#›</a:t>
            </a:fld>
            <a:endParaRPr lang="en-US"/>
          </a:p>
        </p:txBody>
      </p:sp>
    </p:spTree>
    <p:extLst>
      <p:ext uri="{BB962C8B-B14F-4D97-AF65-F5344CB8AC3E}">
        <p14:creationId xmlns:p14="http://schemas.microsoft.com/office/powerpoint/2010/main" val="3654155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3D00FC-E965-0C45-A7A6-E59C5B93449C}" type="datetimeFigureOut">
              <a:rPr lang="en-US" smtClean="0"/>
              <a:t>8/15/25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2020446-8874-C24C-BCF7-3945CE17BC52}" type="slidenum">
              <a:rPr lang="en-US" smtClean="0"/>
              <a:t>‹#›</a:t>
            </a:fld>
            <a:endParaRPr lang="en-US"/>
          </a:p>
        </p:txBody>
      </p:sp>
    </p:spTree>
    <p:extLst>
      <p:ext uri="{BB962C8B-B14F-4D97-AF65-F5344CB8AC3E}">
        <p14:creationId xmlns:p14="http://schemas.microsoft.com/office/powerpoint/2010/main" val="1731004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3D00FC-E965-0C45-A7A6-E59C5B93449C}" type="datetimeFigureOut">
              <a:rPr lang="en-US" smtClean="0"/>
              <a:t>8/15/25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020446-8874-C24C-BCF7-3945CE17BC52}" type="slidenum">
              <a:rPr lang="en-US" smtClean="0"/>
              <a:t>‹#›</a:t>
            </a:fld>
            <a:endParaRPr lang="en-US"/>
          </a:p>
        </p:txBody>
      </p:sp>
    </p:spTree>
    <p:extLst>
      <p:ext uri="{BB962C8B-B14F-4D97-AF65-F5344CB8AC3E}">
        <p14:creationId xmlns:p14="http://schemas.microsoft.com/office/powerpoint/2010/main" val="4169640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53D00FC-E965-0C45-A7A6-E59C5B93449C}" type="datetimeFigureOut">
              <a:rPr lang="en-US" smtClean="0"/>
              <a:t>8/15/25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2020446-8874-C24C-BCF7-3945CE17BC52}" type="slidenum">
              <a:rPr lang="en-US" smtClean="0"/>
              <a:t>‹#›</a:t>
            </a:fld>
            <a:endParaRPr lang="en-US"/>
          </a:p>
        </p:txBody>
      </p:sp>
    </p:spTree>
    <p:extLst>
      <p:ext uri="{BB962C8B-B14F-4D97-AF65-F5344CB8AC3E}">
        <p14:creationId xmlns:p14="http://schemas.microsoft.com/office/powerpoint/2010/main" val="1152495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3D00FC-E965-0C45-A7A6-E59C5B93449C}" type="datetimeFigureOut">
              <a:rPr lang="en-US" smtClean="0"/>
              <a:t>8/15/25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020446-8874-C24C-BCF7-3945CE17BC52}" type="slidenum">
              <a:rPr lang="en-US" smtClean="0"/>
              <a:t>‹#›</a:t>
            </a:fld>
            <a:endParaRPr lang="en-US"/>
          </a:p>
        </p:txBody>
      </p:sp>
    </p:spTree>
    <p:extLst>
      <p:ext uri="{BB962C8B-B14F-4D97-AF65-F5344CB8AC3E}">
        <p14:creationId xmlns:p14="http://schemas.microsoft.com/office/powerpoint/2010/main" val="199067385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localhost:5678/"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localhost:5678/"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localhost:5678/"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pi.open-meteo.com/v1/forecast?latitude=34.05&amp;longitude=118.24&amp;hourly=temperature_2m&amp;forecast_days=3&amp;wind_speed_unit=mph&amp;temperature" TargetMode="Externa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mailto:oladebo_ayanniyi@yahoo.com"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6FD4-6AF8-8F2B-B9DB-52E87954EBDC}"/>
              </a:ext>
            </a:extLst>
          </p:cNvPr>
          <p:cNvSpPr>
            <a:spLocks noGrp="1"/>
          </p:cNvSpPr>
          <p:nvPr>
            <p:ph type="ctrTitle"/>
          </p:nvPr>
        </p:nvSpPr>
        <p:spPr/>
        <p:txBody>
          <a:bodyPr/>
          <a:lstStyle/>
          <a:p>
            <a:br>
              <a:rPr lang="en-US" dirty="0"/>
            </a:br>
            <a:endParaRPr lang="en-US" dirty="0"/>
          </a:p>
        </p:txBody>
      </p:sp>
      <p:pic>
        <p:nvPicPr>
          <p:cNvPr id="4" name="Picture 3">
            <a:extLst>
              <a:ext uri="{FF2B5EF4-FFF2-40B4-BE49-F238E27FC236}">
                <a16:creationId xmlns:a16="http://schemas.microsoft.com/office/drawing/2014/main" id="{349027F6-31DF-4A42-C150-792A035E55F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96746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60F7-B8C5-BF1A-B953-12B985665391}"/>
              </a:ext>
            </a:extLst>
          </p:cNvPr>
          <p:cNvSpPr>
            <a:spLocks noGrp="1"/>
          </p:cNvSpPr>
          <p:nvPr>
            <p:ph type="title"/>
          </p:nvPr>
        </p:nvSpPr>
        <p:spPr>
          <a:xfrm>
            <a:off x="838200" y="365126"/>
            <a:ext cx="10515600" cy="1106488"/>
          </a:xfrm>
        </p:spPr>
        <p:txBody>
          <a:bodyPr/>
          <a:lstStyle/>
          <a:p>
            <a:pPr marL="571500" indent="-571500">
              <a:buFont typeface="Wingdings" pitchFamily="2" charset="2"/>
              <a:buChar char="q"/>
            </a:pPr>
            <a:r>
              <a:rPr lang="en-US" dirty="0"/>
              <a:t>Free Tools to use</a:t>
            </a:r>
          </a:p>
        </p:txBody>
      </p:sp>
      <p:sp>
        <p:nvSpPr>
          <p:cNvPr id="3" name="Content Placeholder 2">
            <a:extLst>
              <a:ext uri="{FF2B5EF4-FFF2-40B4-BE49-F238E27FC236}">
                <a16:creationId xmlns:a16="http://schemas.microsoft.com/office/drawing/2014/main" id="{299726DC-3B6E-FF28-59CE-4BBE655A4445}"/>
              </a:ext>
            </a:extLst>
          </p:cNvPr>
          <p:cNvSpPr>
            <a:spLocks noGrp="1"/>
          </p:cNvSpPr>
          <p:nvPr>
            <p:ph idx="1"/>
          </p:nvPr>
        </p:nvSpPr>
        <p:spPr>
          <a:xfrm>
            <a:off x="838200" y="1471615"/>
            <a:ext cx="4519613" cy="5021260"/>
          </a:xfrm>
        </p:spPr>
        <p:txBody>
          <a:bodyPr>
            <a:normAutofit fontScale="92500" lnSpcReduction="20000"/>
          </a:bodyPr>
          <a:lstStyle/>
          <a:p>
            <a:pPr>
              <a:buFont typeface="Wingdings" pitchFamily="2" charset="2"/>
              <a:buChar char="v"/>
            </a:pPr>
            <a:r>
              <a:rPr lang="en-US" sz="2800" dirty="0">
                <a:latin typeface="Trebuchet MS"/>
                <a:ea typeface="Trebuchet MS"/>
                <a:cs typeface="Trebuchet MS"/>
                <a:sym typeface="Trebuchet MS"/>
              </a:rPr>
              <a:t> Situation and background purpose</a:t>
            </a:r>
          </a:p>
          <a:p>
            <a:pPr marL="0" indent="0">
              <a:buNone/>
            </a:pPr>
            <a:endParaRPr lang="en-US" sz="2800" dirty="0">
              <a:latin typeface="Trebuchet MS"/>
              <a:ea typeface="Trebuchet MS"/>
              <a:cs typeface="Trebuchet MS"/>
              <a:sym typeface="Trebuchet MS"/>
            </a:endParaRPr>
          </a:p>
          <a:p>
            <a:pPr>
              <a:buFont typeface="Wingdings" pitchFamily="2" charset="2"/>
              <a:buChar char="§"/>
            </a:pPr>
            <a:r>
              <a:rPr lang="en-US" sz="2000" b="1" dirty="0">
                <a:latin typeface="Times New Roman" panose="02020603050405020304" pitchFamily="18" charset="0"/>
                <a:ea typeface="Trebuchet MS"/>
                <a:cs typeface="Times New Roman" panose="02020603050405020304" pitchFamily="18" charset="0"/>
                <a:sym typeface="Trebuchet MS"/>
              </a:rPr>
              <a:t>In</a:t>
            </a:r>
            <a:r>
              <a:rPr lang="en-US" sz="2000" dirty="0">
                <a:latin typeface="Times New Roman" panose="02020603050405020304" pitchFamily="18" charset="0"/>
                <a:ea typeface="Trebuchet MS"/>
                <a:cs typeface="Times New Roman" panose="02020603050405020304" pitchFamily="18" charset="0"/>
                <a:sym typeface="Trebuchet MS"/>
              </a:rPr>
              <a:t>stall Docker desktop App on your local system on </a:t>
            </a:r>
            <a:r>
              <a:rPr lang="en-US" sz="2000" dirty="0" err="1">
                <a:latin typeface="Times New Roman" panose="02020603050405020304" pitchFamily="18" charset="0"/>
                <a:ea typeface="Trebuchet MS"/>
                <a:cs typeface="Times New Roman" panose="02020603050405020304" pitchFamily="18" charset="0"/>
                <a:sym typeface="Trebuchet MS"/>
              </a:rPr>
              <a:t>docker.com</a:t>
            </a:r>
            <a:r>
              <a:rPr lang="en-US" sz="2000" dirty="0">
                <a:latin typeface="Times New Roman" panose="02020603050405020304" pitchFamily="18" charset="0"/>
                <a:ea typeface="Trebuchet MS"/>
                <a:cs typeface="Times New Roman" panose="02020603050405020304" pitchFamily="18" charset="0"/>
                <a:sym typeface="Trebuchet MS"/>
              </a:rPr>
              <a:t> on your browser  and install n8n inside it either on your </a:t>
            </a:r>
            <a:r>
              <a:rPr lang="en-US" sz="2000" dirty="0" err="1">
                <a:latin typeface="Times New Roman" panose="02020603050405020304" pitchFamily="18" charset="0"/>
                <a:ea typeface="Trebuchet MS"/>
                <a:cs typeface="Times New Roman" panose="02020603050405020304" pitchFamily="18" charset="0"/>
                <a:sym typeface="Trebuchet MS"/>
              </a:rPr>
              <a:t>macbook</a:t>
            </a:r>
            <a:r>
              <a:rPr lang="en-US" sz="2000" dirty="0">
                <a:latin typeface="Times New Roman" panose="02020603050405020304" pitchFamily="18" charset="0"/>
                <a:ea typeface="Trebuchet MS"/>
                <a:cs typeface="Times New Roman" panose="02020603050405020304" pitchFamily="18" charset="0"/>
                <a:sym typeface="Trebuchet MS"/>
              </a:rPr>
              <a:t> or your window system</a:t>
            </a: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Create your n8n account for free or you can use the official one for 14days free  trial</a:t>
            </a: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 And click on run button up after that stroll down to copy the n8n </a:t>
            </a:r>
            <a:r>
              <a:rPr lang="en-US" sz="2000" dirty="0" err="1">
                <a:latin typeface="Times New Roman" panose="02020603050405020304" pitchFamily="18" charset="0"/>
                <a:ea typeface="Trebuchet MS"/>
                <a:cs typeface="Times New Roman" panose="02020603050405020304" pitchFamily="18" charset="0"/>
                <a:sym typeface="Trebuchet MS"/>
              </a:rPr>
              <a:t>url</a:t>
            </a:r>
            <a:r>
              <a:rPr lang="en-US" sz="2000" dirty="0">
                <a:latin typeface="Times New Roman" panose="02020603050405020304" pitchFamily="18" charset="0"/>
                <a:ea typeface="Trebuchet MS"/>
                <a:cs typeface="Times New Roman" panose="02020603050405020304" pitchFamily="18" charset="0"/>
                <a:sym typeface="Trebuchet MS"/>
              </a:rPr>
              <a:t>  inside docker container and paste it on your new tab browser</a:t>
            </a: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Copy after you click run server inside your docker  run </a:t>
            </a:r>
            <a:r>
              <a:rPr lang="en-US" sz="2000" dirty="0">
                <a:latin typeface="Times New Roman" panose="02020603050405020304" pitchFamily="18" charset="0"/>
                <a:ea typeface="Trebuchet MS"/>
                <a:cs typeface="Times New Roman" panose="02020603050405020304" pitchFamily="18" charset="0"/>
                <a:sym typeface="Trebuchet MS"/>
                <a:hlinkClick r:id="rId2"/>
              </a:rPr>
              <a:t>http://localhost:5678</a:t>
            </a:r>
            <a:endParaRPr lang="en-US" sz="2000" dirty="0">
              <a:latin typeface="Times New Roman" panose="02020603050405020304" pitchFamily="18" charset="0"/>
              <a:ea typeface="Trebuchet MS"/>
              <a:cs typeface="Times New Roman" panose="02020603050405020304" pitchFamily="18" charset="0"/>
              <a:sym typeface="Trebuchet MS"/>
            </a:endParaRPr>
          </a:p>
          <a:p>
            <a:pPr>
              <a:buFont typeface="Wingdings" pitchFamily="2" charset="2"/>
              <a:buChar char="§"/>
            </a:pPr>
            <a:r>
              <a:rPr lang="en-US" sz="2000" dirty="0" err="1">
                <a:latin typeface="Times New Roman" panose="02020603050405020304" pitchFamily="18" charset="0"/>
                <a:ea typeface="Trebuchet MS"/>
                <a:cs typeface="Times New Roman" panose="02020603050405020304" pitchFamily="18" charset="0"/>
                <a:sym typeface="Trebuchet MS"/>
              </a:rPr>
              <a:t>Googlecloud.com</a:t>
            </a:r>
            <a:r>
              <a:rPr lang="en-US" sz="2000" dirty="0">
                <a:latin typeface="Times New Roman" panose="02020603050405020304" pitchFamily="18" charset="0"/>
                <a:ea typeface="Trebuchet MS"/>
                <a:cs typeface="Times New Roman" panose="02020603050405020304" pitchFamily="18" charset="0"/>
                <a:sym typeface="Trebuchet MS"/>
              </a:rPr>
              <a:t> Account</a:t>
            </a:r>
          </a:p>
          <a:p>
            <a:pPr>
              <a:buFont typeface="Wingdings" pitchFamily="2" charset="2"/>
              <a:buChar char="§"/>
            </a:pPr>
            <a:endParaRPr lang="en-US" sz="2000" dirty="0">
              <a:latin typeface="Times New Roman" panose="02020603050405020304" pitchFamily="18" charset="0"/>
              <a:ea typeface="Trebuchet MS"/>
              <a:cs typeface="Times New Roman" panose="02020603050405020304" pitchFamily="18" charset="0"/>
              <a:sym typeface="Trebuchet MS"/>
            </a:endParaRPr>
          </a:p>
          <a:p>
            <a:pPr marL="0" indent="0">
              <a:buNone/>
            </a:pPr>
            <a:endParaRPr lang="en-US" sz="2000" dirty="0">
              <a:latin typeface="Times New Roman" panose="02020603050405020304" pitchFamily="18" charset="0"/>
              <a:ea typeface="Trebuchet MS"/>
              <a:cs typeface="Times New Roman" panose="02020603050405020304" pitchFamily="18" charset="0"/>
              <a:sym typeface="Trebuchet MS"/>
            </a:endParaRPr>
          </a:p>
          <a:p>
            <a:pPr marL="0" indent="0">
              <a:buNone/>
            </a:pPr>
            <a:endParaRPr lang="en-US" sz="2000" dirty="0">
              <a:latin typeface="Times New Roman" panose="02020603050405020304" pitchFamily="18" charset="0"/>
              <a:ea typeface="Trebuchet MS"/>
              <a:cs typeface="Times New Roman" panose="02020603050405020304" pitchFamily="18" charset="0"/>
              <a:sym typeface="Trebuchet MS"/>
            </a:endParaRPr>
          </a:p>
          <a:p>
            <a:pPr marL="0" indent="0">
              <a:buNone/>
            </a:pPr>
            <a:endParaRPr lang="en-US" sz="2800" dirty="0">
              <a:latin typeface="Trebuchet MS"/>
              <a:ea typeface="Trebuchet MS"/>
              <a:cs typeface="Trebuchet MS"/>
              <a:sym typeface="Trebuchet MS"/>
            </a:endParaRPr>
          </a:p>
          <a:p>
            <a:endParaRPr lang="en-US" dirty="0"/>
          </a:p>
        </p:txBody>
      </p:sp>
      <p:pic>
        <p:nvPicPr>
          <p:cNvPr id="5" name="Picture 4">
            <a:extLst>
              <a:ext uri="{FF2B5EF4-FFF2-40B4-BE49-F238E27FC236}">
                <a16:creationId xmlns:a16="http://schemas.microsoft.com/office/drawing/2014/main" id="{84281EF8-1752-70E8-5A4B-6A484748BF15}"/>
              </a:ext>
            </a:extLst>
          </p:cNvPr>
          <p:cNvPicPr>
            <a:picLocks noChangeAspect="1"/>
          </p:cNvPicPr>
          <p:nvPr/>
        </p:nvPicPr>
        <p:blipFill>
          <a:blip r:embed="rId3"/>
          <a:stretch>
            <a:fillRect/>
          </a:stretch>
        </p:blipFill>
        <p:spPr>
          <a:xfrm>
            <a:off x="5638800" y="1314450"/>
            <a:ext cx="6248400" cy="5178424"/>
          </a:xfrm>
          <a:prstGeom prst="rect">
            <a:avLst/>
          </a:prstGeom>
        </p:spPr>
      </p:pic>
    </p:spTree>
    <p:extLst>
      <p:ext uri="{BB962C8B-B14F-4D97-AF65-F5344CB8AC3E}">
        <p14:creationId xmlns:p14="http://schemas.microsoft.com/office/powerpoint/2010/main" val="2954892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60F7-B8C5-BF1A-B953-12B985665391}"/>
              </a:ext>
            </a:extLst>
          </p:cNvPr>
          <p:cNvSpPr>
            <a:spLocks noGrp="1"/>
          </p:cNvSpPr>
          <p:nvPr>
            <p:ph type="title"/>
          </p:nvPr>
        </p:nvSpPr>
        <p:spPr>
          <a:xfrm>
            <a:off x="838200" y="365126"/>
            <a:ext cx="10515600" cy="1106488"/>
          </a:xfrm>
        </p:spPr>
        <p:txBody>
          <a:bodyPr/>
          <a:lstStyle/>
          <a:p>
            <a:pPr marL="571500" indent="-571500">
              <a:buFont typeface="Wingdings" pitchFamily="2" charset="2"/>
              <a:buChar char="q"/>
            </a:pPr>
            <a:r>
              <a:rPr lang="en-US" dirty="0"/>
              <a:t>Free Tools to use</a:t>
            </a:r>
          </a:p>
        </p:txBody>
      </p:sp>
      <p:sp>
        <p:nvSpPr>
          <p:cNvPr id="3" name="Content Placeholder 2">
            <a:extLst>
              <a:ext uri="{FF2B5EF4-FFF2-40B4-BE49-F238E27FC236}">
                <a16:creationId xmlns:a16="http://schemas.microsoft.com/office/drawing/2014/main" id="{299726DC-3B6E-FF28-59CE-4BBE655A4445}"/>
              </a:ext>
            </a:extLst>
          </p:cNvPr>
          <p:cNvSpPr>
            <a:spLocks noGrp="1"/>
          </p:cNvSpPr>
          <p:nvPr>
            <p:ph idx="1"/>
          </p:nvPr>
        </p:nvSpPr>
        <p:spPr>
          <a:xfrm>
            <a:off x="838200" y="1471615"/>
            <a:ext cx="4519613" cy="5021260"/>
          </a:xfrm>
        </p:spPr>
        <p:txBody>
          <a:bodyPr>
            <a:normAutofit/>
          </a:bodyPr>
          <a:lstStyle/>
          <a:p>
            <a:pPr>
              <a:buFont typeface="Wingdings" pitchFamily="2" charset="2"/>
              <a:buChar char="v"/>
            </a:pPr>
            <a:r>
              <a:rPr lang="en-US" sz="2800" dirty="0">
                <a:latin typeface="Trebuchet MS"/>
                <a:ea typeface="Trebuchet MS"/>
                <a:cs typeface="Trebuchet MS"/>
                <a:sym typeface="Trebuchet MS"/>
              </a:rPr>
              <a:t> Situation and background purpose</a:t>
            </a:r>
          </a:p>
          <a:p>
            <a:pPr marL="0" indent="0">
              <a:buNone/>
            </a:pPr>
            <a:endParaRPr lang="en-US" sz="2000" dirty="0">
              <a:latin typeface="Times New Roman" panose="02020603050405020304" pitchFamily="18" charset="0"/>
              <a:ea typeface="Trebuchet MS"/>
              <a:cs typeface="Times New Roman" panose="02020603050405020304" pitchFamily="18" charset="0"/>
              <a:sym typeface="Trebuchet MS"/>
            </a:endParaRP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Copy the n8n </a:t>
            </a:r>
            <a:r>
              <a:rPr lang="en-US" sz="2000" dirty="0" err="1">
                <a:latin typeface="Times New Roman" panose="02020603050405020304" pitchFamily="18" charset="0"/>
                <a:ea typeface="Trebuchet MS"/>
                <a:cs typeface="Times New Roman" panose="02020603050405020304" pitchFamily="18" charset="0"/>
                <a:sym typeface="Trebuchet MS"/>
              </a:rPr>
              <a:t>url</a:t>
            </a:r>
            <a:r>
              <a:rPr lang="en-US" sz="2000" dirty="0">
                <a:latin typeface="Times New Roman" panose="02020603050405020304" pitchFamily="18" charset="0"/>
                <a:ea typeface="Trebuchet MS"/>
                <a:cs typeface="Times New Roman" panose="02020603050405020304" pitchFamily="18" charset="0"/>
                <a:sym typeface="Trebuchet MS"/>
              </a:rPr>
              <a:t> </a:t>
            </a:r>
            <a:r>
              <a:rPr lang="en-US" sz="2000" dirty="0">
                <a:latin typeface="Times New Roman" panose="02020603050405020304" pitchFamily="18" charset="0"/>
                <a:ea typeface="Trebuchet MS"/>
                <a:cs typeface="Times New Roman" panose="02020603050405020304" pitchFamily="18" charset="0"/>
                <a:sym typeface="Trebuchet MS"/>
                <a:hlinkClick r:id="rId2"/>
              </a:rPr>
              <a:t>http://localhost:5678</a:t>
            </a:r>
            <a:r>
              <a:rPr lang="en-US" sz="2000" dirty="0">
                <a:latin typeface="Times New Roman" panose="02020603050405020304" pitchFamily="18" charset="0"/>
                <a:ea typeface="Trebuchet MS"/>
                <a:cs typeface="Times New Roman" panose="02020603050405020304" pitchFamily="18" charset="0"/>
                <a:sym typeface="Trebuchet MS"/>
              </a:rPr>
              <a:t> inside docker container and paste it on new tab on your browser</a:t>
            </a: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The n8n home page dashboard will display like this snap shot on your right-hand side</a:t>
            </a:r>
          </a:p>
          <a:p>
            <a:pPr marL="0" indent="0">
              <a:buNone/>
            </a:pPr>
            <a:endParaRPr lang="en-US" sz="2000" dirty="0">
              <a:latin typeface="Times New Roman" panose="02020603050405020304" pitchFamily="18" charset="0"/>
              <a:ea typeface="Trebuchet MS"/>
              <a:cs typeface="Times New Roman" panose="02020603050405020304" pitchFamily="18" charset="0"/>
              <a:sym typeface="Trebuchet MS"/>
            </a:endParaRPr>
          </a:p>
          <a:p>
            <a:pPr marL="0" indent="0">
              <a:buNone/>
            </a:pPr>
            <a:endParaRPr lang="en-US" sz="2000" dirty="0">
              <a:latin typeface="Times New Roman" panose="02020603050405020304" pitchFamily="18" charset="0"/>
              <a:ea typeface="Trebuchet MS"/>
              <a:cs typeface="Times New Roman" panose="02020603050405020304" pitchFamily="18" charset="0"/>
              <a:sym typeface="Trebuchet MS"/>
            </a:endParaRPr>
          </a:p>
          <a:p>
            <a:pPr marL="0" indent="0">
              <a:buNone/>
            </a:pPr>
            <a:endParaRPr lang="en-US" sz="2800" dirty="0">
              <a:latin typeface="Trebuchet MS"/>
              <a:ea typeface="Trebuchet MS"/>
              <a:cs typeface="Trebuchet MS"/>
              <a:sym typeface="Trebuchet MS"/>
            </a:endParaRPr>
          </a:p>
          <a:p>
            <a:endParaRPr lang="en-US" dirty="0"/>
          </a:p>
        </p:txBody>
      </p:sp>
      <p:pic>
        <p:nvPicPr>
          <p:cNvPr id="10" name="Picture 9">
            <a:extLst>
              <a:ext uri="{FF2B5EF4-FFF2-40B4-BE49-F238E27FC236}">
                <a16:creationId xmlns:a16="http://schemas.microsoft.com/office/drawing/2014/main" id="{C1CF5958-CC7F-298C-8726-2A27A3177DF0}"/>
              </a:ext>
            </a:extLst>
          </p:cNvPr>
          <p:cNvPicPr>
            <a:picLocks noChangeAspect="1"/>
          </p:cNvPicPr>
          <p:nvPr/>
        </p:nvPicPr>
        <p:blipFill>
          <a:blip r:embed="rId3"/>
          <a:stretch>
            <a:fillRect/>
          </a:stretch>
        </p:blipFill>
        <p:spPr>
          <a:xfrm>
            <a:off x="5214937" y="1271587"/>
            <a:ext cx="6717015" cy="4668875"/>
          </a:xfrm>
          <a:prstGeom prst="rect">
            <a:avLst/>
          </a:prstGeom>
        </p:spPr>
      </p:pic>
    </p:spTree>
    <p:extLst>
      <p:ext uri="{BB962C8B-B14F-4D97-AF65-F5344CB8AC3E}">
        <p14:creationId xmlns:p14="http://schemas.microsoft.com/office/powerpoint/2010/main" val="1157257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60F7-B8C5-BF1A-B953-12B985665391}"/>
              </a:ext>
            </a:extLst>
          </p:cNvPr>
          <p:cNvSpPr>
            <a:spLocks noGrp="1"/>
          </p:cNvSpPr>
          <p:nvPr>
            <p:ph type="title"/>
          </p:nvPr>
        </p:nvSpPr>
        <p:spPr>
          <a:xfrm>
            <a:off x="838200" y="365126"/>
            <a:ext cx="10515600" cy="1106488"/>
          </a:xfrm>
        </p:spPr>
        <p:txBody>
          <a:bodyPr/>
          <a:lstStyle/>
          <a:p>
            <a:pPr marL="571500" indent="-571500">
              <a:buFont typeface="Wingdings" pitchFamily="2" charset="2"/>
              <a:buChar char="q"/>
            </a:pPr>
            <a:r>
              <a:rPr lang="en-US" dirty="0"/>
              <a:t>Free Tools to use</a:t>
            </a:r>
          </a:p>
        </p:txBody>
      </p:sp>
      <p:sp>
        <p:nvSpPr>
          <p:cNvPr id="3" name="Content Placeholder 2">
            <a:extLst>
              <a:ext uri="{FF2B5EF4-FFF2-40B4-BE49-F238E27FC236}">
                <a16:creationId xmlns:a16="http://schemas.microsoft.com/office/drawing/2014/main" id="{299726DC-3B6E-FF28-59CE-4BBE655A4445}"/>
              </a:ext>
            </a:extLst>
          </p:cNvPr>
          <p:cNvSpPr>
            <a:spLocks noGrp="1"/>
          </p:cNvSpPr>
          <p:nvPr>
            <p:ph idx="1"/>
          </p:nvPr>
        </p:nvSpPr>
        <p:spPr>
          <a:xfrm>
            <a:off x="838200" y="1471615"/>
            <a:ext cx="4519613" cy="5021260"/>
          </a:xfrm>
        </p:spPr>
        <p:txBody>
          <a:bodyPr>
            <a:normAutofit lnSpcReduction="10000"/>
          </a:bodyPr>
          <a:lstStyle/>
          <a:p>
            <a:pPr>
              <a:buFont typeface="Wingdings" pitchFamily="2" charset="2"/>
              <a:buChar char="v"/>
            </a:pPr>
            <a:r>
              <a:rPr lang="en-US" sz="2800" dirty="0">
                <a:latin typeface="Trebuchet MS"/>
                <a:ea typeface="Trebuchet MS"/>
                <a:cs typeface="Trebuchet MS"/>
                <a:sym typeface="Trebuchet MS"/>
              </a:rPr>
              <a:t> Situation and background purpose</a:t>
            </a:r>
          </a:p>
          <a:p>
            <a:pPr marL="0" indent="0">
              <a:buNone/>
            </a:pPr>
            <a:endParaRPr lang="en-US" sz="2800" dirty="0">
              <a:latin typeface="Trebuchet MS"/>
              <a:ea typeface="Trebuchet MS"/>
              <a:cs typeface="Trebuchet MS"/>
              <a:sym typeface="Trebuchet MS"/>
            </a:endParaRPr>
          </a:p>
          <a:p>
            <a:pPr>
              <a:buFont typeface="Wingdings" pitchFamily="2" charset="2"/>
              <a:buChar char="§"/>
            </a:pPr>
            <a:r>
              <a:rPr lang="en-US" sz="2000" b="1" dirty="0">
                <a:latin typeface="Times New Roman" panose="02020603050405020304" pitchFamily="18" charset="0"/>
                <a:ea typeface="Trebuchet MS"/>
                <a:cs typeface="Times New Roman" panose="02020603050405020304" pitchFamily="18" charset="0"/>
                <a:sym typeface="Trebuchet MS"/>
              </a:rPr>
              <a:t>In</a:t>
            </a:r>
            <a:r>
              <a:rPr lang="en-US" sz="2000" dirty="0">
                <a:latin typeface="Times New Roman" panose="02020603050405020304" pitchFamily="18" charset="0"/>
                <a:ea typeface="Trebuchet MS"/>
                <a:cs typeface="Times New Roman" panose="02020603050405020304" pitchFamily="18" charset="0"/>
                <a:sym typeface="Trebuchet MS"/>
              </a:rPr>
              <a:t>stall Docker desktop App and install run n8n in it either on your </a:t>
            </a:r>
            <a:r>
              <a:rPr lang="en-US" sz="2000" dirty="0" err="1">
                <a:latin typeface="Times New Roman" panose="02020603050405020304" pitchFamily="18" charset="0"/>
                <a:ea typeface="Trebuchet MS"/>
                <a:cs typeface="Times New Roman" panose="02020603050405020304" pitchFamily="18" charset="0"/>
                <a:sym typeface="Trebuchet MS"/>
              </a:rPr>
              <a:t>macbook</a:t>
            </a:r>
            <a:r>
              <a:rPr lang="en-US" sz="2000" dirty="0">
                <a:latin typeface="Times New Roman" panose="02020603050405020304" pitchFamily="18" charset="0"/>
                <a:ea typeface="Trebuchet MS"/>
                <a:cs typeface="Times New Roman" panose="02020603050405020304" pitchFamily="18" charset="0"/>
                <a:sym typeface="Trebuchet MS"/>
              </a:rPr>
              <a:t> or your window system.</a:t>
            </a: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After that copy the n8n </a:t>
            </a:r>
            <a:r>
              <a:rPr lang="en-US" sz="2000" dirty="0" err="1">
                <a:latin typeface="Times New Roman" panose="02020603050405020304" pitchFamily="18" charset="0"/>
                <a:ea typeface="Trebuchet MS"/>
                <a:cs typeface="Times New Roman" panose="02020603050405020304" pitchFamily="18" charset="0"/>
                <a:sym typeface="Trebuchet MS"/>
              </a:rPr>
              <a:t>url</a:t>
            </a:r>
            <a:r>
              <a:rPr lang="en-US" sz="2000" dirty="0">
                <a:latin typeface="Times New Roman" panose="02020603050405020304" pitchFamily="18" charset="0"/>
                <a:ea typeface="Trebuchet MS"/>
                <a:cs typeface="Times New Roman" panose="02020603050405020304" pitchFamily="18" charset="0"/>
                <a:sym typeface="Trebuchet MS"/>
              </a:rPr>
              <a:t> inside docker container and paste it on your browser</a:t>
            </a: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Copy after you click on inside your docker run </a:t>
            </a:r>
            <a:r>
              <a:rPr lang="en-US" sz="2000" dirty="0">
                <a:latin typeface="Times New Roman" panose="02020603050405020304" pitchFamily="18" charset="0"/>
                <a:ea typeface="Trebuchet MS"/>
                <a:cs typeface="Times New Roman" panose="02020603050405020304" pitchFamily="18" charset="0"/>
                <a:sym typeface="Trebuchet MS"/>
                <a:hlinkClick r:id="rId2"/>
              </a:rPr>
              <a:t>http://localhost:5678</a:t>
            </a:r>
            <a:endParaRPr lang="en-US" sz="2000" dirty="0">
              <a:latin typeface="Times New Roman" panose="02020603050405020304" pitchFamily="18" charset="0"/>
              <a:ea typeface="Trebuchet MS"/>
              <a:cs typeface="Times New Roman" panose="02020603050405020304" pitchFamily="18" charset="0"/>
              <a:sym typeface="Trebuchet MS"/>
            </a:endParaRP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The n8n home page will display</a:t>
            </a: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When you click on Plus (+) on the left-hand side new “My workflow” will display like this </a:t>
            </a:r>
          </a:p>
          <a:p>
            <a:pPr marL="0" indent="0">
              <a:buNone/>
            </a:pPr>
            <a:endParaRPr lang="en-US" sz="2000" dirty="0">
              <a:latin typeface="Times New Roman" panose="02020603050405020304" pitchFamily="18" charset="0"/>
              <a:ea typeface="Trebuchet MS"/>
              <a:cs typeface="Times New Roman" panose="02020603050405020304" pitchFamily="18" charset="0"/>
              <a:sym typeface="Trebuchet MS"/>
            </a:endParaRPr>
          </a:p>
          <a:p>
            <a:pPr marL="0" indent="0">
              <a:buNone/>
            </a:pPr>
            <a:endParaRPr lang="en-US" sz="2000" dirty="0">
              <a:latin typeface="Times New Roman" panose="02020603050405020304" pitchFamily="18" charset="0"/>
              <a:ea typeface="Trebuchet MS"/>
              <a:cs typeface="Times New Roman" panose="02020603050405020304" pitchFamily="18" charset="0"/>
              <a:sym typeface="Trebuchet MS"/>
            </a:endParaRPr>
          </a:p>
          <a:p>
            <a:pPr marL="0" indent="0">
              <a:buNone/>
            </a:pPr>
            <a:endParaRPr lang="en-US" sz="2800" dirty="0">
              <a:latin typeface="Trebuchet MS"/>
              <a:ea typeface="Trebuchet MS"/>
              <a:cs typeface="Trebuchet MS"/>
              <a:sym typeface="Trebuchet MS"/>
            </a:endParaRPr>
          </a:p>
          <a:p>
            <a:endParaRPr lang="en-US" dirty="0"/>
          </a:p>
        </p:txBody>
      </p:sp>
      <p:pic>
        <p:nvPicPr>
          <p:cNvPr id="5" name="Picture 4">
            <a:extLst>
              <a:ext uri="{FF2B5EF4-FFF2-40B4-BE49-F238E27FC236}">
                <a16:creationId xmlns:a16="http://schemas.microsoft.com/office/drawing/2014/main" id="{3D3FF368-0396-5A5E-635C-296E34F6A33D}"/>
              </a:ext>
            </a:extLst>
          </p:cNvPr>
          <p:cNvPicPr>
            <a:picLocks noChangeAspect="1"/>
          </p:cNvPicPr>
          <p:nvPr/>
        </p:nvPicPr>
        <p:blipFill>
          <a:blip r:embed="rId3"/>
          <a:stretch>
            <a:fillRect/>
          </a:stretch>
        </p:blipFill>
        <p:spPr>
          <a:xfrm>
            <a:off x="5214595" y="1156770"/>
            <a:ext cx="6892942" cy="5158305"/>
          </a:xfrm>
          <a:prstGeom prst="rect">
            <a:avLst/>
          </a:prstGeom>
        </p:spPr>
      </p:pic>
    </p:spTree>
    <p:extLst>
      <p:ext uri="{BB962C8B-B14F-4D97-AF65-F5344CB8AC3E}">
        <p14:creationId xmlns:p14="http://schemas.microsoft.com/office/powerpoint/2010/main" val="2371608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60F7-B8C5-BF1A-B953-12B985665391}"/>
              </a:ext>
            </a:extLst>
          </p:cNvPr>
          <p:cNvSpPr>
            <a:spLocks noGrp="1"/>
          </p:cNvSpPr>
          <p:nvPr>
            <p:ph type="title"/>
          </p:nvPr>
        </p:nvSpPr>
        <p:spPr>
          <a:xfrm>
            <a:off x="838200" y="365126"/>
            <a:ext cx="10515600" cy="1106488"/>
          </a:xfrm>
        </p:spPr>
        <p:txBody>
          <a:bodyPr/>
          <a:lstStyle/>
          <a:p>
            <a:pPr marL="571500" indent="-571500">
              <a:buFont typeface="Wingdings" pitchFamily="2" charset="2"/>
              <a:buChar char="q"/>
            </a:pPr>
            <a:r>
              <a:rPr lang="en-US" dirty="0"/>
              <a:t>Free Tools to use</a:t>
            </a:r>
          </a:p>
        </p:txBody>
      </p:sp>
      <p:sp>
        <p:nvSpPr>
          <p:cNvPr id="3" name="Content Placeholder 2">
            <a:extLst>
              <a:ext uri="{FF2B5EF4-FFF2-40B4-BE49-F238E27FC236}">
                <a16:creationId xmlns:a16="http://schemas.microsoft.com/office/drawing/2014/main" id="{299726DC-3B6E-FF28-59CE-4BBE655A4445}"/>
              </a:ext>
            </a:extLst>
          </p:cNvPr>
          <p:cNvSpPr>
            <a:spLocks noGrp="1"/>
          </p:cNvSpPr>
          <p:nvPr>
            <p:ph idx="1"/>
          </p:nvPr>
        </p:nvSpPr>
        <p:spPr>
          <a:xfrm>
            <a:off x="838200" y="1471615"/>
            <a:ext cx="4519613" cy="5021260"/>
          </a:xfrm>
        </p:spPr>
        <p:txBody>
          <a:bodyPr>
            <a:normAutofit/>
          </a:bodyPr>
          <a:lstStyle/>
          <a:p>
            <a:pPr>
              <a:buFont typeface="Wingdings" pitchFamily="2" charset="2"/>
              <a:buChar char="v"/>
            </a:pPr>
            <a:r>
              <a:rPr lang="en-US" sz="2800" dirty="0">
                <a:latin typeface="Trebuchet MS"/>
                <a:ea typeface="Trebuchet MS"/>
                <a:cs typeface="Trebuchet MS"/>
                <a:sym typeface="Trebuchet MS"/>
              </a:rPr>
              <a:t> Situation and background purpose</a:t>
            </a:r>
          </a:p>
          <a:p>
            <a:pPr marL="0" indent="0">
              <a:buNone/>
            </a:pPr>
            <a:endParaRPr lang="en-US" sz="2800" dirty="0">
              <a:latin typeface="Trebuchet MS"/>
              <a:ea typeface="Trebuchet MS"/>
              <a:cs typeface="Trebuchet MS"/>
              <a:sym typeface="Trebuchet MS"/>
            </a:endParaRP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By Clicking your (+) in the center to create your workflow automation on the first up </a:t>
            </a:r>
            <a:r>
              <a:rPr lang="en-US" sz="2000" dirty="0" err="1">
                <a:latin typeface="Times New Roman" panose="02020603050405020304" pitchFamily="18" charset="0"/>
                <a:ea typeface="Trebuchet MS"/>
                <a:cs typeface="Times New Roman" panose="02020603050405020304" pitchFamily="18" charset="0"/>
                <a:sym typeface="Trebuchet MS"/>
              </a:rPr>
              <a:t>canvan</a:t>
            </a:r>
            <a:r>
              <a:rPr lang="en-US" sz="2000" dirty="0">
                <a:latin typeface="Times New Roman" panose="02020603050405020304" pitchFamily="18" charset="0"/>
                <a:ea typeface="Trebuchet MS"/>
                <a:cs typeface="Times New Roman" panose="02020603050405020304" pitchFamily="18" charset="0"/>
                <a:sym typeface="Trebuchet MS"/>
              </a:rPr>
              <a:t> snap short . </a:t>
            </a: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And by navigate to the </a:t>
            </a:r>
            <a:r>
              <a:rPr lang="en-US" sz="2000" dirty="0" err="1">
                <a:latin typeface="Times New Roman" panose="02020603050405020304" pitchFamily="18" charset="0"/>
                <a:ea typeface="Trebuchet MS"/>
                <a:cs typeface="Times New Roman" panose="02020603050405020304" pitchFamily="18" charset="0"/>
                <a:sym typeface="Trebuchet MS"/>
              </a:rPr>
              <a:t>Righthandside</a:t>
            </a:r>
            <a:r>
              <a:rPr lang="en-US" sz="2000" dirty="0">
                <a:latin typeface="Times New Roman" panose="02020603050405020304" pitchFamily="18" charset="0"/>
                <a:ea typeface="Trebuchet MS"/>
                <a:cs typeface="Times New Roman" panose="02020603050405020304" pitchFamily="18" charset="0"/>
                <a:sym typeface="Trebuchet MS"/>
              </a:rPr>
              <a:t> click on (+) are called Nodes you see on the second </a:t>
            </a:r>
            <a:r>
              <a:rPr lang="en-US" sz="2000" dirty="0" err="1">
                <a:latin typeface="Times New Roman" panose="02020603050405020304" pitchFamily="18" charset="0"/>
                <a:ea typeface="Trebuchet MS"/>
                <a:cs typeface="Times New Roman" panose="02020603050405020304" pitchFamily="18" charset="0"/>
                <a:sym typeface="Trebuchet MS"/>
              </a:rPr>
              <a:t>cavan</a:t>
            </a:r>
            <a:r>
              <a:rPr lang="en-US" sz="2000" dirty="0">
                <a:latin typeface="Times New Roman" panose="02020603050405020304" pitchFamily="18" charset="0"/>
                <a:ea typeface="Trebuchet MS"/>
                <a:cs typeface="Times New Roman" panose="02020603050405020304" pitchFamily="18" charset="0"/>
                <a:sym typeface="Trebuchet MS"/>
              </a:rPr>
              <a:t> down snap short</a:t>
            </a:r>
          </a:p>
          <a:p>
            <a:pPr marL="0" indent="0">
              <a:buNone/>
            </a:pPr>
            <a:endParaRPr lang="en-US" sz="2000" dirty="0">
              <a:latin typeface="Times New Roman" panose="02020603050405020304" pitchFamily="18" charset="0"/>
              <a:ea typeface="Trebuchet MS"/>
              <a:cs typeface="Times New Roman" panose="02020603050405020304" pitchFamily="18" charset="0"/>
              <a:sym typeface="Trebuchet MS"/>
            </a:endParaRPr>
          </a:p>
          <a:p>
            <a:pPr marL="0" indent="0">
              <a:buNone/>
            </a:pPr>
            <a:endParaRPr lang="en-US" sz="2800" dirty="0">
              <a:latin typeface="Trebuchet MS"/>
              <a:ea typeface="Trebuchet MS"/>
              <a:cs typeface="Trebuchet MS"/>
              <a:sym typeface="Trebuchet MS"/>
            </a:endParaRPr>
          </a:p>
          <a:p>
            <a:endParaRPr lang="en-US" dirty="0"/>
          </a:p>
        </p:txBody>
      </p:sp>
      <p:pic>
        <p:nvPicPr>
          <p:cNvPr id="5" name="Picture 4">
            <a:extLst>
              <a:ext uri="{FF2B5EF4-FFF2-40B4-BE49-F238E27FC236}">
                <a16:creationId xmlns:a16="http://schemas.microsoft.com/office/drawing/2014/main" id="{3D3FF368-0396-5A5E-635C-296E34F6A33D}"/>
              </a:ext>
            </a:extLst>
          </p:cNvPr>
          <p:cNvPicPr>
            <a:picLocks noChangeAspect="1"/>
          </p:cNvPicPr>
          <p:nvPr/>
        </p:nvPicPr>
        <p:blipFill>
          <a:blip r:embed="rId2"/>
          <a:stretch>
            <a:fillRect/>
          </a:stretch>
        </p:blipFill>
        <p:spPr>
          <a:xfrm>
            <a:off x="5602149" y="515067"/>
            <a:ext cx="5889763" cy="2913933"/>
          </a:xfrm>
          <a:prstGeom prst="rect">
            <a:avLst/>
          </a:prstGeom>
        </p:spPr>
      </p:pic>
      <p:pic>
        <p:nvPicPr>
          <p:cNvPr id="6" name="Picture 5">
            <a:extLst>
              <a:ext uri="{FF2B5EF4-FFF2-40B4-BE49-F238E27FC236}">
                <a16:creationId xmlns:a16="http://schemas.microsoft.com/office/drawing/2014/main" id="{7432B64D-EC10-AE55-C1E7-200579AF60F5}"/>
              </a:ext>
            </a:extLst>
          </p:cNvPr>
          <p:cNvPicPr>
            <a:picLocks noChangeAspect="1"/>
          </p:cNvPicPr>
          <p:nvPr/>
        </p:nvPicPr>
        <p:blipFill>
          <a:blip r:embed="rId3"/>
          <a:stretch>
            <a:fillRect/>
          </a:stretch>
        </p:blipFill>
        <p:spPr>
          <a:xfrm>
            <a:off x="5602149" y="3578941"/>
            <a:ext cx="5889765" cy="3094604"/>
          </a:xfrm>
          <a:prstGeom prst="rect">
            <a:avLst/>
          </a:prstGeom>
        </p:spPr>
      </p:pic>
    </p:spTree>
    <p:extLst>
      <p:ext uri="{BB962C8B-B14F-4D97-AF65-F5344CB8AC3E}">
        <p14:creationId xmlns:p14="http://schemas.microsoft.com/office/powerpoint/2010/main" val="222946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60F7-B8C5-BF1A-B953-12B985665391}"/>
              </a:ext>
            </a:extLst>
          </p:cNvPr>
          <p:cNvSpPr>
            <a:spLocks noGrp="1"/>
          </p:cNvSpPr>
          <p:nvPr>
            <p:ph type="title"/>
          </p:nvPr>
        </p:nvSpPr>
        <p:spPr>
          <a:xfrm>
            <a:off x="838200" y="365126"/>
            <a:ext cx="10515600" cy="1106488"/>
          </a:xfrm>
        </p:spPr>
        <p:txBody>
          <a:bodyPr/>
          <a:lstStyle/>
          <a:p>
            <a:pPr marL="571500" indent="-571500">
              <a:buFont typeface="Wingdings" pitchFamily="2" charset="2"/>
              <a:buChar char="q"/>
            </a:pPr>
            <a:r>
              <a:rPr lang="en-US" dirty="0"/>
              <a:t>Our First Weather Automation Report</a:t>
            </a:r>
          </a:p>
        </p:txBody>
      </p:sp>
      <p:sp>
        <p:nvSpPr>
          <p:cNvPr id="3" name="Content Placeholder 2">
            <a:extLst>
              <a:ext uri="{FF2B5EF4-FFF2-40B4-BE49-F238E27FC236}">
                <a16:creationId xmlns:a16="http://schemas.microsoft.com/office/drawing/2014/main" id="{299726DC-3B6E-FF28-59CE-4BBE655A4445}"/>
              </a:ext>
            </a:extLst>
          </p:cNvPr>
          <p:cNvSpPr>
            <a:spLocks noGrp="1"/>
          </p:cNvSpPr>
          <p:nvPr>
            <p:ph idx="1"/>
          </p:nvPr>
        </p:nvSpPr>
        <p:spPr>
          <a:xfrm>
            <a:off x="838200" y="1471615"/>
            <a:ext cx="9591675" cy="5021260"/>
          </a:xfrm>
        </p:spPr>
        <p:txBody>
          <a:bodyPr>
            <a:normAutofit/>
          </a:bodyPr>
          <a:lstStyle/>
          <a:p>
            <a:pPr>
              <a:buFont typeface="Wingdings" pitchFamily="2" charset="2"/>
              <a:buChar char="v"/>
            </a:pPr>
            <a:r>
              <a:rPr lang="en-US" sz="2800" dirty="0">
                <a:latin typeface="Trebuchet MS"/>
                <a:ea typeface="Trebuchet MS"/>
                <a:cs typeface="Trebuchet MS"/>
                <a:sym typeface="Trebuchet MS"/>
              </a:rPr>
              <a:t> Situation and background purpose</a:t>
            </a:r>
          </a:p>
          <a:p>
            <a:pPr marL="0" indent="0">
              <a:buNone/>
            </a:pPr>
            <a:endParaRPr lang="en-US" sz="2800" dirty="0">
              <a:latin typeface="Trebuchet MS"/>
              <a:ea typeface="Trebuchet MS"/>
              <a:cs typeface="Trebuchet MS"/>
              <a:sym typeface="Trebuchet MS"/>
            </a:endParaRP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By Step 1 – Trigger Node:</a:t>
            </a:r>
          </a:p>
          <a:p>
            <a:pPr marL="0" indent="0">
              <a:buNone/>
            </a:pPr>
            <a:r>
              <a:rPr lang="en-US" sz="2000" dirty="0">
                <a:latin typeface="Times New Roman" panose="02020603050405020304" pitchFamily="18" charset="0"/>
                <a:ea typeface="Trebuchet MS"/>
                <a:cs typeface="Times New Roman" panose="02020603050405020304" pitchFamily="18" charset="0"/>
                <a:sym typeface="Trebuchet MS"/>
              </a:rPr>
              <a:t>	Manual trigger(for Testing)</a:t>
            </a:r>
          </a:p>
          <a:p>
            <a:pPr marL="0" indent="0">
              <a:buNone/>
            </a:pPr>
            <a:r>
              <a:rPr lang="en-US" sz="2000" dirty="0">
                <a:latin typeface="Times New Roman" panose="02020603050405020304" pitchFamily="18" charset="0"/>
                <a:ea typeface="Trebuchet MS"/>
                <a:cs typeface="Times New Roman" panose="02020603050405020304" pitchFamily="18" charset="0"/>
                <a:sym typeface="Trebuchet MS"/>
              </a:rPr>
              <a:t>	Schedule trigger that starts the automation once every 24hours</a:t>
            </a: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By Step 2 Action Node:</a:t>
            </a:r>
          </a:p>
          <a:p>
            <a:pPr marL="0" indent="0">
              <a:buNone/>
            </a:pPr>
            <a:r>
              <a:rPr lang="en-US" sz="2000" dirty="0">
                <a:latin typeface="Times New Roman" panose="02020603050405020304" pitchFamily="18" charset="0"/>
                <a:ea typeface="Trebuchet MS"/>
                <a:cs typeface="Times New Roman" panose="02020603050405020304" pitchFamily="18" charset="0"/>
                <a:sym typeface="Trebuchet MS"/>
              </a:rPr>
              <a:t>	HTTP request to public weather data using open – </a:t>
            </a:r>
            <a:r>
              <a:rPr lang="en-US" sz="2000" dirty="0" err="1">
                <a:latin typeface="Times New Roman" panose="02020603050405020304" pitchFamily="18" charset="0"/>
                <a:ea typeface="Trebuchet MS"/>
                <a:cs typeface="Times New Roman" panose="02020603050405020304" pitchFamily="18" charset="0"/>
                <a:sym typeface="Trebuchet MS"/>
              </a:rPr>
              <a:t>meteo.com</a:t>
            </a:r>
            <a:endParaRPr lang="en-US" sz="2000" dirty="0">
              <a:latin typeface="Times New Roman" panose="02020603050405020304" pitchFamily="18" charset="0"/>
              <a:ea typeface="Trebuchet MS"/>
              <a:cs typeface="Times New Roman" panose="02020603050405020304" pitchFamily="18" charset="0"/>
              <a:sym typeface="Trebuchet MS"/>
            </a:endParaRP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By Step 3 – Code Node:</a:t>
            </a:r>
          </a:p>
          <a:p>
            <a:pPr marL="0" indent="0">
              <a:buNone/>
            </a:pPr>
            <a:r>
              <a:rPr lang="en-US" sz="2000" dirty="0">
                <a:latin typeface="Times New Roman" panose="02020603050405020304" pitchFamily="18" charset="0"/>
                <a:ea typeface="Trebuchet MS"/>
                <a:cs typeface="Times New Roman" panose="02020603050405020304" pitchFamily="18" charset="0"/>
                <a:sym typeface="Trebuchet MS"/>
              </a:rPr>
              <a:t>	Transform raw data to a “Weather report Message”</a:t>
            </a: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And By Step 4 – Action Node:</a:t>
            </a:r>
          </a:p>
          <a:p>
            <a:pPr marL="0" indent="0">
              <a:buNone/>
            </a:pPr>
            <a:r>
              <a:rPr lang="en-US" sz="2000" dirty="0">
                <a:latin typeface="Times New Roman" panose="02020603050405020304" pitchFamily="18" charset="0"/>
                <a:ea typeface="Trebuchet MS"/>
                <a:cs typeface="Times New Roman" panose="02020603050405020304" pitchFamily="18" charset="0"/>
                <a:sym typeface="Trebuchet MS"/>
              </a:rPr>
              <a:t>	 Send myself an e-mail with the message created</a:t>
            </a:r>
          </a:p>
          <a:p>
            <a:pPr marL="0" indent="0">
              <a:buNone/>
            </a:pPr>
            <a:endParaRPr lang="en-US" sz="2000" dirty="0">
              <a:latin typeface="Times New Roman" panose="02020603050405020304" pitchFamily="18" charset="0"/>
              <a:ea typeface="Trebuchet MS"/>
              <a:cs typeface="Times New Roman" panose="02020603050405020304" pitchFamily="18" charset="0"/>
              <a:sym typeface="Trebuchet MS"/>
            </a:endParaRPr>
          </a:p>
          <a:p>
            <a:pPr marL="0" indent="0">
              <a:buNone/>
            </a:pPr>
            <a:endParaRPr lang="en-US" sz="2800" dirty="0">
              <a:latin typeface="Trebuchet MS"/>
              <a:ea typeface="Trebuchet MS"/>
              <a:cs typeface="Trebuchet MS"/>
              <a:sym typeface="Trebuchet MS"/>
            </a:endParaRPr>
          </a:p>
          <a:p>
            <a:endParaRPr lang="en-US" dirty="0"/>
          </a:p>
        </p:txBody>
      </p:sp>
    </p:spTree>
    <p:extLst>
      <p:ext uri="{BB962C8B-B14F-4D97-AF65-F5344CB8AC3E}">
        <p14:creationId xmlns:p14="http://schemas.microsoft.com/office/powerpoint/2010/main" val="1841704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60F7-B8C5-BF1A-B953-12B985665391}"/>
              </a:ext>
            </a:extLst>
          </p:cNvPr>
          <p:cNvSpPr>
            <a:spLocks noGrp="1"/>
          </p:cNvSpPr>
          <p:nvPr>
            <p:ph type="title"/>
          </p:nvPr>
        </p:nvSpPr>
        <p:spPr>
          <a:xfrm>
            <a:off x="838200" y="365126"/>
            <a:ext cx="10515600" cy="1106488"/>
          </a:xfrm>
        </p:spPr>
        <p:txBody>
          <a:bodyPr/>
          <a:lstStyle/>
          <a:p>
            <a:pPr marL="571500" indent="-571500">
              <a:buFont typeface="Wingdings" pitchFamily="2" charset="2"/>
              <a:buChar char="q"/>
            </a:pPr>
            <a:r>
              <a:rPr lang="en-US" dirty="0"/>
              <a:t>Our First Weather Automation Report</a:t>
            </a:r>
          </a:p>
        </p:txBody>
      </p:sp>
      <p:sp>
        <p:nvSpPr>
          <p:cNvPr id="3" name="Content Placeholder 2">
            <a:extLst>
              <a:ext uri="{FF2B5EF4-FFF2-40B4-BE49-F238E27FC236}">
                <a16:creationId xmlns:a16="http://schemas.microsoft.com/office/drawing/2014/main" id="{299726DC-3B6E-FF28-59CE-4BBE655A4445}"/>
              </a:ext>
            </a:extLst>
          </p:cNvPr>
          <p:cNvSpPr>
            <a:spLocks noGrp="1"/>
          </p:cNvSpPr>
          <p:nvPr>
            <p:ph idx="1"/>
          </p:nvPr>
        </p:nvSpPr>
        <p:spPr>
          <a:xfrm>
            <a:off x="838201" y="1471615"/>
            <a:ext cx="5634038" cy="5021260"/>
          </a:xfrm>
        </p:spPr>
        <p:txBody>
          <a:bodyPr>
            <a:normAutofit/>
          </a:bodyPr>
          <a:lstStyle/>
          <a:p>
            <a:pPr>
              <a:buFont typeface="Wingdings" pitchFamily="2" charset="2"/>
              <a:buChar char="v"/>
            </a:pPr>
            <a:r>
              <a:rPr lang="en-US" sz="2800" dirty="0">
                <a:latin typeface="Trebuchet MS"/>
                <a:ea typeface="Trebuchet MS"/>
                <a:cs typeface="Trebuchet MS"/>
                <a:sym typeface="Trebuchet MS"/>
              </a:rPr>
              <a:t> Situation and background purpose</a:t>
            </a:r>
          </a:p>
          <a:p>
            <a:pPr marL="0" indent="0">
              <a:buNone/>
            </a:pPr>
            <a:endParaRPr lang="en-US" sz="2000" dirty="0">
              <a:latin typeface="Times New Roman" panose="02020603050405020304" pitchFamily="18" charset="0"/>
              <a:ea typeface="Trebuchet MS"/>
              <a:cs typeface="Times New Roman" panose="02020603050405020304" pitchFamily="18" charset="0"/>
              <a:sym typeface="Trebuchet MS"/>
            </a:endParaRP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By clicking your (+) sign in the center or right-hand side to create your workflow automation node  on the  </a:t>
            </a:r>
            <a:r>
              <a:rPr lang="en-US" sz="2000" dirty="0" err="1">
                <a:latin typeface="Times New Roman" panose="02020603050405020304" pitchFamily="18" charset="0"/>
                <a:ea typeface="Trebuchet MS"/>
                <a:cs typeface="Times New Roman" panose="02020603050405020304" pitchFamily="18" charset="0"/>
                <a:sym typeface="Trebuchet MS"/>
              </a:rPr>
              <a:t>canvan</a:t>
            </a:r>
            <a:r>
              <a:rPr lang="en-US" sz="2000" dirty="0">
                <a:latin typeface="Times New Roman" panose="02020603050405020304" pitchFamily="18" charset="0"/>
                <a:ea typeface="Trebuchet MS"/>
                <a:cs typeface="Times New Roman" panose="02020603050405020304" pitchFamily="18" charset="0"/>
                <a:sym typeface="Trebuchet MS"/>
              </a:rPr>
              <a:t> and click on the trigger pop-up by the right-hand side</a:t>
            </a: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On the second </a:t>
            </a:r>
            <a:r>
              <a:rPr lang="en-US" sz="2000" dirty="0" err="1">
                <a:latin typeface="Times New Roman" panose="02020603050405020304" pitchFamily="18" charset="0"/>
                <a:ea typeface="Trebuchet MS"/>
                <a:cs typeface="Times New Roman" panose="02020603050405020304" pitchFamily="18" charset="0"/>
                <a:sym typeface="Trebuchet MS"/>
              </a:rPr>
              <a:t>canvan</a:t>
            </a:r>
            <a:r>
              <a:rPr lang="en-US" sz="2000" dirty="0">
                <a:latin typeface="Times New Roman" panose="02020603050405020304" pitchFamily="18" charset="0"/>
                <a:ea typeface="Trebuchet MS"/>
                <a:cs typeface="Times New Roman" panose="02020603050405020304" pitchFamily="18" charset="0"/>
                <a:sym typeface="Trebuchet MS"/>
              </a:rPr>
              <a:t> under the first </a:t>
            </a:r>
            <a:r>
              <a:rPr lang="en-US" sz="2000" dirty="0" err="1">
                <a:latin typeface="Times New Roman" panose="02020603050405020304" pitchFamily="18" charset="0"/>
                <a:ea typeface="Trebuchet MS"/>
                <a:cs typeface="Times New Roman" panose="02020603050405020304" pitchFamily="18" charset="0"/>
                <a:sym typeface="Trebuchet MS"/>
              </a:rPr>
              <a:t>canvan</a:t>
            </a:r>
            <a:r>
              <a:rPr lang="en-US" sz="2000" dirty="0">
                <a:latin typeface="Times New Roman" panose="02020603050405020304" pitchFamily="18" charset="0"/>
                <a:ea typeface="Trebuchet MS"/>
                <a:cs typeface="Times New Roman" panose="02020603050405020304" pitchFamily="18" charset="0"/>
                <a:sym typeface="Trebuchet MS"/>
              </a:rPr>
              <a:t> and right click on the trigger icon and rename it to “Manual test” and also at the top rename the “Workflow” to “Weather Report Automation”</a:t>
            </a:r>
          </a:p>
          <a:p>
            <a:pPr marL="0" indent="0">
              <a:buNone/>
            </a:pPr>
            <a:endParaRPr lang="en-US" sz="2800" dirty="0">
              <a:latin typeface="Trebuchet MS"/>
              <a:ea typeface="Trebuchet MS"/>
              <a:cs typeface="Trebuchet MS"/>
              <a:sym typeface="Trebuchet MS"/>
            </a:endParaRPr>
          </a:p>
          <a:p>
            <a:endParaRPr lang="en-US" dirty="0"/>
          </a:p>
        </p:txBody>
      </p:sp>
      <p:pic>
        <p:nvPicPr>
          <p:cNvPr id="6" name="Picture 5">
            <a:extLst>
              <a:ext uri="{FF2B5EF4-FFF2-40B4-BE49-F238E27FC236}">
                <a16:creationId xmlns:a16="http://schemas.microsoft.com/office/drawing/2014/main" id="{2D6A00DA-13E2-DB4F-96D7-CE896675A588}"/>
              </a:ext>
            </a:extLst>
          </p:cNvPr>
          <p:cNvPicPr>
            <a:picLocks noChangeAspect="1"/>
          </p:cNvPicPr>
          <p:nvPr/>
        </p:nvPicPr>
        <p:blipFill>
          <a:blip r:embed="rId2"/>
          <a:stretch>
            <a:fillRect/>
          </a:stretch>
        </p:blipFill>
        <p:spPr>
          <a:xfrm>
            <a:off x="6829424" y="1185862"/>
            <a:ext cx="4943476" cy="2578695"/>
          </a:xfrm>
          <a:prstGeom prst="rect">
            <a:avLst/>
          </a:prstGeom>
        </p:spPr>
      </p:pic>
      <p:pic>
        <p:nvPicPr>
          <p:cNvPr id="8" name="Picture 7">
            <a:extLst>
              <a:ext uri="{FF2B5EF4-FFF2-40B4-BE49-F238E27FC236}">
                <a16:creationId xmlns:a16="http://schemas.microsoft.com/office/drawing/2014/main" id="{7C904750-F750-A012-0B9C-C95B2B13EB9A}"/>
              </a:ext>
            </a:extLst>
          </p:cNvPr>
          <p:cNvPicPr>
            <a:picLocks noChangeAspect="1"/>
          </p:cNvPicPr>
          <p:nvPr/>
        </p:nvPicPr>
        <p:blipFill>
          <a:blip r:embed="rId3"/>
          <a:stretch>
            <a:fillRect/>
          </a:stretch>
        </p:blipFill>
        <p:spPr>
          <a:xfrm>
            <a:off x="6829424" y="3935277"/>
            <a:ext cx="5157788" cy="2808423"/>
          </a:xfrm>
          <a:prstGeom prst="rect">
            <a:avLst/>
          </a:prstGeom>
        </p:spPr>
      </p:pic>
    </p:spTree>
    <p:extLst>
      <p:ext uri="{BB962C8B-B14F-4D97-AF65-F5344CB8AC3E}">
        <p14:creationId xmlns:p14="http://schemas.microsoft.com/office/powerpoint/2010/main" val="4240566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60F7-B8C5-BF1A-B953-12B985665391}"/>
              </a:ext>
            </a:extLst>
          </p:cNvPr>
          <p:cNvSpPr>
            <a:spLocks noGrp="1"/>
          </p:cNvSpPr>
          <p:nvPr>
            <p:ph type="title"/>
          </p:nvPr>
        </p:nvSpPr>
        <p:spPr>
          <a:xfrm>
            <a:off x="838200" y="365126"/>
            <a:ext cx="10515600" cy="1106488"/>
          </a:xfrm>
        </p:spPr>
        <p:txBody>
          <a:bodyPr/>
          <a:lstStyle/>
          <a:p>
            <a:pPr marL="571500" indent="-571500">
              <a:buFont typeface="Wingdings" pitchFamily="2" charset="2"/>
              <a:buChar char="q"/>
            </a:pPr>
            <a:r>
              <a:rPr lang="en-US" dirty="0"/>
              <a:t>Our First Weather Automation Report</a:t>
            </a:r>
          </a:p>
        </p:txBody>
      </p:sp>
      <p:sp>
        <p:nvSpPr>
          <p:cNvPr id="3" name="Content Placeholder 2">
            <a:extLst>
              <a:ext uri="{FF2B5EF4-FFF2-40B4-BE49-F238E27FC236}">
                <a16:creationId xmlns:a16="http://schemas.microsoft.com/office/drawing/2014/main" id="{299726DC-3B6E-FF28-59CE-4BBE655A4445}"/>
              </a:ext>
            </a:extLst>
          </p:cNvPr>
          <p:cNvSpPr>
            <a:spLocks noGrp="1"/>
          </p:cNvSpPr>
          <p:nvPr>
            <p:ph idx="1"/>
          </p:nvPr>
        </p:nvSpPr>
        <p:spPr>
          <a:xfrm>
            <a:off x="838201" y="1471615"/>
            <a:ext cx="5634038" cy="5021260"/>
          </a:xfrm>
        </p:spPr>
        <p:txBody>
          <a:bodyPr>
            <a:normAutofit/>
          </a:bodyPr>
          <a:lstStyle/>
          <a:p>
            <a:pPr>
              <a:buFont typeface="Wingdings" pitchFamily="2" charset="2"/>
              <a:buChar char="v"/>
            </a:pPr>
            <a:r>
              <a:rPr lang="en-US" sz="2800" dirty="0">
                <a:latin typeface="Trebuchet MS"/>
                <a:ea typeface="Trebuchet MS"/>
                <a:cs typeface="Trebuchet MS"/>
                <a:sym typeface="Trebuchet MS"/>
              </a:rPr>
              <a:t> Situation and background purpose</a:t>
            </a:r>
          </a:p>
          <a:p>
            <a:pPr marL="0" indent="0">
              <a:buNone/>
            </a:pPr>
            <a:endParaRPr lang="en-US" sz="2000" dirty="0">
              <a:latin typeface="Times New Roman" panose="02020603050405020304" pitchFamily="18" charset="0"/>
              <a:ea typeface="Trebuchet MS"/>
              <a:cs typeface="Times New Roman" panose="02020603050405020304" pitchFamily="18" charset="0"/>
              <a:sym typeface="Trebuchet MS"/>
            </a:endParaRP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By clicking your (+) again the node panel table will come up by the right-hand type “schedule”  on search click on “Schedule Trigger” pop-up by the left-hand side to set our “trigger at hour” to “5am” as seen on the second table snap short down.</a:t>
            </a:r>
          </a:p>
          <a:p>
            <a:pPr marL="0" indent="0">
              <a:buNone/>
            </a:pPr>
            <a:endParaRPr lang="en-US" sz="2800" dirty="0">
              <a:latin typeface="Trebuchet MS"/>
              <a:ea typeface="Trebuchet MS"/>
              <a:cs typeface="Trebuchet MS"/>
              <a:sym typeface="Trebuchet MS"/>
            </a:endParaRPr>
          </a:p>
          <a:p>
            <a:endParaRPr lang="en-US" dirty="0"/>
          </a:p>
        </p:txBody>
      </p:sp>
      <p:pic>
        <p:nvPicPr>
          <p:cNvPr id="5" name="Picture 4">
            <a:extLst>
              <a:ext uri="{FF2B5EF4-FFF2-40B4-BE49-F238E27FC236}">
                <a16:creationId xmlns:a16="http://schemas.microsoft.com/office/drawing/2014/main" id="{87D211FF-6B83-758B-F1C9-9B886743A823}"/>
              </a:ext>
            </a:extLst>
          </p:cNvPr>
          <p:cNvPicPr>
            <a:picLocks noChangeAspect="1"/>
          </p:cNvPicPr>
          <p:nvPr/>
        </p:nvPicPr>
        <p:blipFill>
          <a:blip r:embed="rId2"/>
          <a:stretch>
            <a:fillRect/>
          </a:stretch>
        </p:blipFill>
        <p:spPr>
          <a:xfrm>
            <a:off x="6743699" y="4078705"/>
            <a:ext cx="4986339" cy="2607840"/>
          </a:xfrm>
          <a:prstGeom prst="rect">
            <a:avLst/>
          </a:prstGeom>
        </p:spPr>
      </p:pic>
      <p:pic>
        <p:nvPicPr>
          <p:cNvPr id="9" name="Picture 8">
            <a:extLst>
              <a:ext uri="{FF2B5EF4-FFF2-40B4-BE49-F238E27FC236}">
                <a16:creationId xmlns:a16="http://schemas.microsoft.com/office/drawing/2014/main" id="{835FC638-B076-1467-5D8B-58208669AA4D}"/>
              </a:ext>
            </a:extLst>
          </p:cNvPr>
          <p:cNvPicPr>
            <a:picLocks noChangeAspect="1"/>
          </p:cNvPicPr>
          <p:nvPr/>
        </p:nvPicPr>
        <p:blipFill>
          <a:blip r:embed="rId3"/>
          <a:stretch>
            <a:fillRect/>
          </a:stretch>
        </p:blipFill>
        <p:spPr>
          <a:xfrm>
            <a:off x="6743699" y="1249782"/>
            <a:ext cx="4986339" cy="2607840"/>
          </a:xfrm>
          <a:prstGeom prst="rect">
            <a:avLst/>
          </a:prstGeom>
        </p:spPr>
      </p:pic>
    </p:spTree>
    <p:extLst>
      <p:ext uri="{BB962C8B-B14F-4D97-AF65-F5344CB8AC3E}">
        <p14:creationId xmlns:p14="http://schemas.microsoft.com/office/powerpoint/2010/main" val="4116251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60F7-B8C5-BF1A-B953-12B985665391}"/>
              </a:ext>
            </a:extLst>
          </p:cNvPr>
          <p:cNvSpPr>
            <a:spLocks noGrp="1"/>
          </p:cNvSpPr>
          <p:nvPr>
            <p:ph type="title"/>
          </p:nvPr>
        </p:nvSpPr>
        <p:spPr>
          <a:xfrm>
            <a:off x="838200" y="365126"/>
            <a:ext cx="10515600" cy="1106488"/>
          </a:xfrm>
        </p:spPr>
        <p:txBody>
          <a:bodyPr/>
          <a:lstStyle/>
          <a:p>
            <a:pPr marL="571500" indent="-571500">
              <a:buFont typeface="Wingdings" pitchFamily="2" charset="2"/>
              <a:buChar char="q"/>
            </a:pPr>
            <a:r>
              <a:rPr lang="en-US" dirty="0"/>
              <a:t>Our First Weather Automation Report</a:t>
            </a:r>
          </a:p>
        </p:txBody>
      </p:sp>
      <p:sp>
        <p:nvSpPr>
          <p:cNvPr id="3" name="Content Placeholder 2">
            <a:extLst>
              <a:ext uri="{FF2B5EF4-FFF2-40B4-BE49-F238E27FC236}">
                <a16:creationId xmlns:a16="http://schemas.microsoft.com/office/drawing/2014/main" id="{299726DC-3B6E-FF28-59CE-4BBE655A4445}"/>
              </a:ext>
            </a:extLst>
          </p:cNvPr>
          <p:cNvSpPr>
            <a:spLocks noGrp="1"/>
          </p:cNvSpPr>
          <p:nvPr>
            <p:ph idx="1"/>
          </p:nvPr>
        </p:nvSpPr>
        <p:spPr>
          <a:xfrm>
            <a:off x="461962" y="1579567"/>
            <a:ext cx="5338763" cy="5021260"/>
          </a:xfrm>
        </p:spPr>
        <p:txBody>
          <a:bodyPr>
            <a:normAutofit/>
          </a:bodyPr>
          <a:lstStyle/>
          <a:p>
            <a:pPr>
              <a:buFont typeface="Wingdings" pitchFamily="2" charset="2"/>
              <a:buChar char="v"/>
            </a:pPr>
            <a:r>
              <a:rPr lang="en-US" sz="2800" dirty="0">
                <a:latin typeface="Trebuchet MS"/>
                <a:ea typeface="Trebuchet MS"/>
                <a:cs typeface="Trebuchet MS"/>
                <a:sym typeface="Trebuchet MS"/>
              </a:rPr>
              <a:t> Situation and background purpose</a:t>
            </a:r>
          </a:p>
          <a:p>
            <a:pPr marL="0" indent="0">
              <a:buNone/>
            </a:pPr>
            <a:endParaRPr lang="en-US" sz="2000" dirty="0">
              <a:latin typeface="Times New Roman" panose="02020603050405020304" pitchFamily="18" charset="0"/>
              <a:ea typeface="Trebuchet MS"/>
              <a:cs typeface="Times New Roman" panose="02020603050405020304" pitchFamily="18" charset="0"/>
              <a:sym typeface="Trebuchet MS"/>
            </a:endParaRP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 After setting the “Schedule trigger hour” to “5am”  and rename the schedule to “5am Schedule”</a:t>
            </a: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And close the navigator panel bar side on the left-hand so that we can create nice space  view in the </a:t>
            </a:r>
            <a:r>
              <a:rPr lang="en-US" sz="2000" dirty="0" err="1">
                <a:latin typeface="Times New Roman" panose="02020603050405020304" pitchFamily="18" charset="0"/>
                <a:ea typeface="Trebuchet MS"/>
                <a:cs typeface="Times New Roman" panose="02020603050405020304" pitchFamily="18" charset="0"/>
                <a:sym typeface="Trebuchet MS"/>
              </a:rPr>
              <a:t>canvan</a:t>
            </a:r>
            <a:endParaRPr lang="en-US" sz="2000" dirty="0">
              <a:latin typeface="Times New Roman" panose="02020603050405020304" pitchFamily="18" charset="0"/>
              <a:ea typeface="Trebuchet MS"/>
              <a:cs typeface="Times New Roman" panose="02020603050405020304" pitchFamily="18" charset="0"/>
              <a:sym typeface="Trebuchet MS"/>
            </a:endParaRPr>
          </a:p>
          <a:p>
            <a:pPr marL="0" indent="0">
              <a:buNone/>
            </a:pPr>
            <a:endParaRPr lang="en-US" sz="2800" dirty="0">
              <a:latin typeface="Trebuchet MS"/>
              <a:ea typeface="Trebuchet MS"/>
              <a:cs typeface="Trebuchet MS"/>
              <a:sym typeface="Trebuchet MS"/>
            </a:endParaRPr>
          </a:p>
          <a:p>
            <a:endParaRPr lang="en-US" dirty="0"/>
          </a:p>
        </p:txBody>
      </p:sp>
      <p:pic>
        <p:nvPicPr>
          <p:cNvPr id="13" name="Picture 12">
            <a:extLst>
              <a:ext uri="{FF2B5EF4-FFF2-40B4-BE49-F238E27FC236}">
                <a16:creationId xmlns:a16="http://schemas.microsoft.com/office/drawing/2014/main" id="{DB4C8FC6-E528-8A87-F7D0-9D83DA66F67B}"/>
              </a:ext>
            </a:extLst>
          </p:cNvPr>
          <p:cNvPicPr>
            <a:picLocks noChangeAspect="1"/>
          </p:cNvPicPr>
          <p:nvPr/>
        </p:nvPicPr>
        <p:blipFill>
          <a:blip r:embed="rId2"/>
          <a:stretch>
            <a:fillRect/>
          </a:stretch>
        </p:blipFill>
        <p:spPr>
          <a:xfrm>
            <a:off x="5800725" y="1200150"/>
            <a:ext cx="6312672" cy="5400677"/>
          </a:xfrm>
          <a:prstGeom prst="rect">
            <a:avLst/>
          </a:prstGeom>
        </p:spPr>
      </p:pic>
    </p:spTree>
    <p:extLst>
      <p:ext uri="{BB962C8B-B14F-4D97-AF65-F5344CB8AC3E}">
        <p14:creationId xmlns:p14="http://schemas.microsoft.com/office/powerpoint/2010/main" val="39056902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60F7-B8C5-BF1A-B953-12B985665391}"/>
              </a:ext>
            </a:extLst>
          </p:cNvPr>
          <p:cNvSpPr>
            <a:spLocks noGrp="1"/>
          </p:cNvSpPr>
          <p:nvPr>
            <p:ph type="title"/>
          </p:nvPr>
        </p:nvSpPr>
        <p:spPr>
          <a:xfrm>
            <a:off x="838200" y="244480"/>
            <a:ext cx="10515600" cy="1106488"/>
          </a:xfrm>
        </p:spPr>
        <p:txBody>
          <a:bodyPr/>
          <a:lstStyle/>
          <a:p>
            <a:pPr marL="571500" indent="-571500">
              <a:buFont typeface="Wingdings" pitchFamily="2" charset="2"/>
              <a:buChar char="q"/>
            </a:pPr>
            <a:r>
              <a:rPr lang="en-US" dirty="0"/>
              <a:t>Our First Weather Automation Report</a:t>
            </a:r>
          </a:p>
        </p:txBody>
      </p:sp>
      <p:sp>
        <p:nvSpPr>
          <p:cNvPr id="3" name="Content Placeholder 2">
            <a:extLst>
              <a:ext uri="{FF2B5EF4-FFF2-40B4-BE49-F238E27FC236}">
                <a16:creationId xmlns:a16="http://schemas.microsoft.com/office/drawing/2014/main" id="{299726DC-3B6E-FF28-59CE-4BBE655A4445}"/>
              </a:ext>
            </a:extLst>
          </p:cNvPr>
          <p:cNvSpPr>
            <a:spLocks noGrp="1"/>
          </p:cNvSpPr>
          <p:nvPr>
            <p:ph idx="1"/>
          </p:nvPr>
        </p:nvSpPr>
        <p:spPr>
          <a:xfrm>
            <a:off x="461962" y="1350968"/>
            <a:ext cx="5338763" cy="5249859"/>
          </a:xfrm>
        </p:spPr>
        <p:txBody>
          <a:bodyPr>
            <a:normAutofit/>
          </a:bodyPr>
          <a:lstStyle/>
          <a:p>
            <a:pPr>
              <a:buFont typeface="Wingdings" pitchFamily="2" charset="2"/>
              <a:buChar char="v"/>
            </a:pPr>
            <a:r>
              <a:rPr lang="en-US" sz="2800" dirty="0">
                <a:latin typeface="Trebuchet MS"/>
                <a:ea typeface="Trebuchet MS"/>
                <a:cs typeface="Trebuchet MS"/>
                <a:sym typeface="Trebuchet MS"/>
              </a:rPr>
              <a:t> Situation and background purpose</a:t>
            </a: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By clicking your (+) again the node panel will come up by the right-hand type “HTTP”  on search click on “HTTP Request” pop-up by the left-hand side as seen on the second table snap short down. To connect the two we need to drag the (+) button to join the from one node to other “HTTP Request” node as see below</a:t>
            </a:r>
          </a:p>
          <a:p>
            <a:pPr marL="0" indent="0">
              <a:buNone/>
            </a:pPr>
            <a:endParaRPr lang="en-US" sz="2800" dirty="0">
              <a:latin typeface="Trebuchet MS"/>
              <a:ea typeface="Trebuchet MS"/>
              <a:cs typeface="Trebuchet MS"/>
              <a:sym typeface="Trebuchet MS"/>
            </a:endParaRPr>
          </a:p>
          <a:p>
            <a:endParaRPr lang="en-US" dirty="0"/>
          </a:p>
        </p:txBody>
      </p:sp>
      <p:pic>
        <p:nvPicPr>
          <p:cNvPr id="8" name="Picture 7">
            <a:extLst>
              <a:ext uri="{FF2B5EF4-FFF2-40B4-BE49-F238E27FC236}">
                <a16:creationId xmlns:a16="http://schemas.microsoft.com/office/drawing/2014/main" id="{0E854BC6-3050-3BF5-2266-7309E11F2A3E}"/>
              </a:ext>
            </a:extLst>
          </p:cNvPr>
          <p:cNvPicPr>
            <a:picLocks noChangeAspect="1"/>
          </p:cNvPicPr>
          <p:nvPr/>
        </p:nvPicPr>
        <p:blipFill>
          <a:blip r:embed="rId2"/>
          <a:stretch>
            <a:fillRect/>
          </a:stretch>
        </p:blipFill>
        <p:spPr>
          <a:xfrm>
            <a:off x="6096000" y="1088020"/>
            <a:ext cx="5883798" cy="2665164"/>
          </a:xfrm>
          <a:prstGeom prst="rect">
            <a:avLst/>
          </a:prstGeom>
        </p:spPr>
      </p:pic>
      <p:pic>
        <p:nvPicPr>
          <p:cNvPr id="11" name="Picture 10">
            <a:extLst>
              <a:ext uri="{FF2B5EF4-FFF2-40B4-BE49-F238E27FC236}">
                <a16:creationId xmlns:a16="http://schemas.microsoft.com/office/drawing/2014/main" id="{7A95BC9F-D2AB-7DBF-396C-79DC7D9C3E42}"/>
              </a:ext>
            </a:extLst>
          </p:cNvPr>
          <p:cNvPicPr>
            <a:picLocks noChangeAspect="1"/>
          </p:cNvPicPr>
          <p:nvPr/>
        </p:nvPicPr>
        <p:blipFill>
          <a:blip r:embed="rId3"/>
          <a:stretch>
            <a:fillRect/>
          </a:stretch>
        </p:blipFill>
        <p:spPr>
          <a:xfrm>
            <a:off x="6096001" y="3915571"/>
            <a:ext cx="5883798" cy="2942429"/>
          </a:xfrm>
          <a:prstGeom prst="rect">
            <a:avLst/>
          </a:prstGeom>
        </p:spPr>
      </p:pic>
      <p:pic>
        <p:nvPicPr>
          <p:cNvPr id="10" name="Picture 9">
            <a:extLst>
              <a:ext uri="{FF2B5EF4-FFF2-40B4-BE49-F238E27FC236}">
                <a16:creationId xmlns:a16="http://schemas.microsoft.com/office/drawing/2014/main" id="{DF9374C0-12CA-2F86-D8A2-DBEEAA4255C0}"/>
              </a:ext>
            </a:extLst>
          </p:cNvPr>
          <p:cNvPicPr>
            <a:picLocks noChangeAspect="1"/>
          </p:cNvPicPr>
          <p:nvPr/>
        </p:nvPicPr>
        <p:blipFill>
          <a:blip r:embed="rId4"/>
          <a:stretch>
            <a:fillRect/>
          </a:stretch>
        </p:blipFill>
        <p:spPr>
          <a:xfrm>
            <a:off x="838200" y="4315421"/>
            <a:ext cx="4713971" cy="2142727"/>
          </a:xfrm>
          <a:prstGeom prst="rect">
            <a:avLst/>
          </a:prstGeom>
        </p:spPr>
      </p:pic>
    </p:spTree>
    <p:extLst>
      <p:ext uri="{BB962C8B-B14F-4D97-AF65-F5344CB8AC3E}">
        <p14:creationId xmlns:p14="http://schemas.microsoft.com/office/powerpoint/2010/main" val="3256341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60F7-B8C5-BF1A-B953-12B985665391}"/>
              </a:ext>
            </a:extLst>
          </p:cNvPr>
          <p:cNvSpPr>
            <a:spLocks noGrp="1"/>
          </p:cNvSpPr>
          <p:nvPr>
            <p:ph type="title"/>
          </p:nvPr>
        </p:nvSpPr>
        <p:spPr>
          <a:xfrm>
            <a:off x="838200" y="244480"/>
            <a:ext cx="10515600" cy="1106488"/>
          </a:xfrm>
        </p:spPr>
        <p:txBody>
          <a:bodyPr/>
          <a:lstStyle/>
          <a:p>
            <a:pPr marL="571500" indent="-571500">
              <a:buFont typeface="Wingdings" pitchFamily="2" charset="2"/>
              <a:buChar char="q"/>
            </a:pPr>
            <a:r>
              <a:rPr lang="en-US" dirty="0"/>
              <a:t>Our First Weather Automation Report</a:t>
            </a:r>
          </a:p>
        </p:txBody>
      </p:sp>
      <p:sp>
        <p:nvSpPr>
          <p:cNvPr id="3" name="Content Placeholder 2">
            <a:extLst>
              <a:ext uri="{FF2B5EF4-FFF2-40B4-BE49-F238E27FC236}">
                <a16:creationId xmlns:a16="http://schemas.microsoft.com/office/drawing/2014/main" id="{299726DC-3B6E-FF28-59CE-4BBE655A4445}"/>
              </a:ext>
            </a:extLst>
          </p:cNvPr>
          <p:cNvSpPr>
            <a:spLocks noGrp="1"/>
          </p:cNvSpPr>
          <p:nvPr>
            <p:ph idx="1"/>
          </p:nvPr>
        </p:nvSpPr>
        <p:spPr>
          <a:xfrm>
            <a:off x="461963" y="1579567"/>
            <a:ext cx="4920266" cy="5021260"/>
          </a:xfrm>
        </p:spPr>
        <p:txBody>
          <a:bodyPr>
            <a:normAutofit fontScale="77500" lnSpcReduction="20000"/>
          </a:bodyPr>
          <a:lstStyle/>
          <a:p>
            <a:pPr>
              <a:buFont typeface="Wingdings" pitchFamily="2" charset="2"/>
              <a:buChar char="v"/>
            </a:pPr>
            <a:r>
              <a:rPr lang="en-US" sz="2800" dirty="0">
                <a:latin typeface="Trebuchet MS"/>
                <a:ea typeface="Trebuchet MS"/>
                <a:cs typeface="Trebuchet MS"/>
                <a:sym typeface="Trebuchet MS"/>
              </a:rPr>
              <a:t> Situation and background purpose</a:t>
            </a:r>
          </a:p>
          <a:p>
            <a:pPr marL="0" indent="0">
              <a:buNone/>
            </a:pPr>
            <a:endParaRPr lang="en-US" sz="2000" dirty="0">
              <a:latin typeface="Times New Roman" panose="02020603050405020304" pitchFamily="18" charset="0"/>
              <a:ea typeface="Trebuchet MS"/>
              <a:cs typeface="Times New Roman" panose="02020603050405020304" pitchFamily="18" charset="0"/>
              <a:sym typeface="Trebuchet MS"/>
            </a:endParaRP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To get the Weather API for specific location we need to use this free open-</a:t>
            </a:r>
            <a:r>
              <a:rPr lang="en-US" sz="2000" dirty="0" err="1">
                <a:latin typeface="Times New Roman" panose="02020603050405020304" pitchFamily="18" charset="0"/>
                <a:ea typeface="Trebuchet MS"/>
                <a:cs typeface="Times New Roman" panose="02020603050405020304" pitchFamily="18" charset="0"/>
                <a:sym typeface="Trebuchet MS"/>
              </a:rPr>
              <a:t>meteo.com</a:t>
            </a:r>
            <a:r>
              <a:rPr lang="en-US" sz="2000" dirty="0">
                <a:latin typeface="Times New Roman" panose="02020603050405020304" pitchFamily="18" charset="0"/>
                <a:ea typeface="Trebuchet MS"/>
                <a:cs typeface="Times New Roman" panose="02020603050405020304" pitchFamily="18" charset="0"/>
                <a:sym typeface="Trebuchet MS"/>
              </a:rPr>
              <a:t> to connect our URL “HTTP Request” weather report data from open-</a:t>
            </a:r>
            <a:r>
              <a:rPr lang="en-US" sz="2000" dirty="0" err="1">
                <a:latin typeface="Times New Roman" panose="02020603050405020304" pitchFamily="18" charset="0"/>
                <a:ea typeface="Trebuchet MS"/>
                <a:cs typeface="Times New Roman" panose="02020603050405020304" pitchFamily="18" charset="0"/>
                <a:sym typeface="Trebuchet MS"/>
              </a:rPr>
              <a:t>meteo.com</a:t>
            </a:r>
            <a:r>
              <a:rPr lang="en-US" sz="2000" dirty="0">
                <a:latin typeface="Times New Roman" panose="02020603050405020304" pitchFamily="18" charset="0"/>
                <a:ea typeface="Trebuchet MS"/>
                <a:cs typeface="Times New Roman" panose="02020603050405020304" pitchFamily="18" charset="0"/>
                <a:sym typeface="Trebuchet MS"/>
              </a:rPr>
              <a:t> to create special </a:t>
            </a:r>
            <a:r>
              <a:rPr lang="en-US" sz="2000" dirty="0" err="1">
                <a:latin typeface="Times New Roman" panose="02020603050405020304" pitchFamily="18" charset="0"/>
                <a:ea typeface="Trebuchet MS"/>
                <a:cs typeface="Times New Roman" panose="02020603050405020304" pitchFamily="18" charset="0"/>
                <a:sym typeface="Trebuchet MS"/>
              </a:rPr>
              <a:t>Url</a:t>
            </a:r>
            <a:r>
              <a:rPr lang="en-US" sz="2000" dirty="0">
                <a:latin typeface="Times New Roman" panose="02020603050405020304" pitchFamily="18" charset="0"/>
                <a:ea typeface="Trebuchet MS"/>
                <a:cs typeface="Times New Roman" panose="02020603050405020304" pitchFamily="18" charset="0"/>
                <a:sym typeface="Trebuchet MS"/>
              </a:rPr>
              <a:t> to provide the information about the weather</a:t>
            </a: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Go to open-</a:t>
            </a:r>
            <a:r>
              <a:rPr lang="en-US" sz="2000" dirty="0" err="1">
                <a:latin typeface="Times New Roman" panose="02020603050405020304" pitchFamily="18" charset="0"/>
                <a:ea typeface="Trebuchet MS"/>
                <a:cs typeface="Times New Roman" panose="02020603050405020304" pitchFamily="18" charset="0"/>
                <a:sym typeface="Trebuchet MS"/>
              </a:rPr>
              <a:t>meteo.com</a:t>
            </a:r>
            <a:r>
              <a:rPr lang="en-US" sz="2000" dirty="0">
                <a:latin typeface="Times New Roman" panose="02020603050405020304" pitchFamily="18" charset="0"/>
                <a:ea typeface="Trebuchet MS"/>
                <a:cs typeface="Times New Roman" panose="02020603050405020304" pitchFamily="18" charset="0"/>
                <a:sym typeface="Trebuchet MS"/>
              </a:rPr>
              <a:t> &amp; click on “API Docs” and stroll to location &amp; time to change the longitude &amp; latitude to Los Angeles “34.05 and 118.24”</a:t>
            </a: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Go to new tab on browser and type specific weather location &amp; time we want </a:t>
            </a:r>
            <a:r>
              <a:rPr lang="en-US" sz="2000" dirty="0" err="1">
                <a:latin typeface="Times New Roman" panose="02020603050405020304" pitchFamily="18" charset="0"/>
                <a:ea typeface="Trebuchet MS"/>
                <a:cs typeface="Times New Roman" panose="02020603050405020304" pitchFamily="18" charset="0"/>
                <a:sym typeface="Trebuchet MS"/>
              </a:rPr>
              <a:t>e.g</a:t>
            </a:r>
            <a:r>
              <a:rPr lang="en-US" sz="2000" dirty="0">
                <a:latin typeface="Times New Roman" panose="02020603050405020304" pitchFamily="18" charset="0"/>
                <a:ea typeface="Trebuchet MS"/>
                <a:cs typeface="Times New Roman" panose="02020603050405020304" pitchFamily="18" charset="0"/>
                <a:sym typeface="Trebuchet MS"/>
              </a:rPr>
              <a:t> “Los Angeles longitude/latitude” as seen on snap shot on the right“</a:t>
            </a: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Go to setting to change temperature from Celsius to Fahrenheit from the drop-down, Wind speed unit  to (mph) &amp; stroll down to copy the “API URL” </a:t>
            </a:r>
            <a:r>
              <a:rPr lang="en-US" sz="2000" dirty="0">
                <a:latin typeface="Times New Roman" panose="02020603050405020304" pitchFamily="18" charset="0"/>
                <a:ea typeface="Trebuchet MS"/>
                <a:cs typeface="Times New Roman" panose="02020603050405020304" pitchFamily="18" charset="0"/>
                <a:sym typeface="Trebuchet MS"/>
                <a:hlinkClick r:id="rId2"/>
              </a:rPr>
              <a:t>https://api.open-meteo.com/v1/forecast?latitude=34.05&amp;longitude=118.24&amp;hourly=temperature_2m&amp;forecast_days=3&amp;wind_speed_unit=mph&amp;temperature</a:t>
            </a:r>
            <a:r>
              <a:rPr lang="en-US" sz="2000" dirty="0">
                <a:latin typeface="Times New Roman" panose="02020603050405020304" pitchFamily="18" charset="0"/>
                <a:ea typeface="Trebuchet MS"/>
                <a:cs typeface="Times New Roman" panose="02020603050405020304" pitchFamily="18" charset="0"/>
                <a:sym typeface="Trebuchet MS"/>
              </a:rPr>
              <a:t> as seen on the right snap shot</a:t>
            </a:r>
          </a:p>
          <a:p>
            <a:pPr marL="0" indent="0">
              <a:buNone/>
            </a:pPr>
            <a:endParaRPr lang="en-US" sz="2800" dirty="0">
              <a:latin typeface="Trebuchet MS"/>
              <a:ea typeface="Trebuchet MS"/>
              <a:cs typeface="Trebuchet MS"/>
              <a:sym typeface="Trebuchet MS"/>
            </a:endParaRPr>
          </a:p>
          <a:p>
            <a:endParaRPr lang="en-US" dirty="0"/>
          </a:p>
        </p:txBody>
      </p:sp>
      <p:pic>
        <p:nvPicPr>
          <p:cNvPr id="5" name="Picture 4">
            <a:extLst>
              <a:ext uri="{FF2B5EF4-FFF2-40B4-BE49-F238E27FC236}">
                <a16:creationId xmlns:a16="http://schemas.microsoft.com/office/drawing/2014/main" id="{E43055D6-D4FB-8984-9B46-3647CFBF2B20}"/>
              </a:ext>
            </a:extLst>
          </p:cNvPr>
          <p:cNvPicPr>
            <a:picLocks noChangeAspect="1"/>
          </p:cNvPicPr>
          <p:nvPr/>
        </p:nvPicPr>
        <p:blipFill>
          <a:blip r:embed="rId3"/>
          <a:stretch>
            <a:fillRect/>
          </a:stretch>
        </p:blipFill>
        <p:spPr>
          <a:xfrm>
            <a:off x="7165341" y="1093101"/>
            <a:ext cx="3475751" cy="1414233"/>
          </a:xfrm>
          <a:prstGeom prst="rect">
            <a:avLst/>
          </a:prstGeom>
        </p:spPr>
      </p:pic>
      <p:pic>
        <p:nvPicPr>
          <p:cNvPr id="6" name="Picture 5">
            <a:extLst>
              <a:ext uri="{FF2B5EF4-FFF2-40B4-BE49-F238E27FC236}">
                <a16:creationId xmlns:a16="http://schemas.microsoft.com/office/drawing/2014/main" id="{A88E81AB-BE5E-309C-1744-2D53AAE205A2}"/>
              </a:ext>
            </a:extLst>
          </p:cNvPr>
          <p:cNvPicPr>
            <a:picLocks noChangeAspect="1"/>
          </p:cNvPicPr>
          <p:nvPr/>
        </p:nvPicPr>
        <p:blipFill>
          <a:blip r:embed="rId4"/>
          <a:stretch>
            <a:fillRect/>
          </a:stretch>
        </p:blipFill>
        <p:spPr>
          <a:xfrm>
            <a:off x="7208617" y="2627943"/>
            <a:ext cx="3475751" cy="1249576"/>
          </a:xfrm>
          <a:prstGeom prst="rect">
            <a:avLst/>
          </a:prstGeom>
        </p:spPr>
      </p:pic>
      <p:pic>
        <p:nvPicPr>
          <p:cNvPr id="12" name="Picture 11">
            <a:extLst>
              <a:ext uri="{FF2B5EF4-FFF2-40B4-BE49-F238E27FC236}">
                <a16:creationId xmlns:a16="http://schemas.microsoft.com/office/drawing/2014/main" id="{D181E7F2-D04C-CD6A-14CA-7C435C4C4877}"/>
              </a:ext>
            </a:extLst>
          </p:cNvPr>
          <p:cNvPicPr>
            <a:picLocks noChangeAspect="1"/>
          </p:cNvPicPr>
          <p:nvPr/>
        </p:nvPicPr>
        <p:blipFill>
          <a:blip r:embed="rId5"/>
          <a:stretch>
            <a:fillRect/>
          </a:stretch>
        </p:blipFill>
        <p:spPr>
          <a:xfrm>
            <a:off x="7235402" y="4032923"/>
            <a:ext cx="3475751" cy="1249576"/>
          </a:xfrm>
          <a:prstGeom prst="rect">
            <a:avLst/>
          </a:prstGeom>
        </p:spPr>
      </p:pic>
      <p:pic>
        <p:nvPicPr>
          <p:cNvPr id="14" name="Picture 13">
            <a:extLst>
              <a:ext uri="{FF2B5EF4-FFF2-40B4-BE49-F238E27FC236}">
                <a16:creationId xmlns:a16="http://schemas.microsoft.com/office/drawing/2014/main" id="{335394E2-7D6B-F202-CE5E-8FEA47ABEA04}"/>
              </a:ext>
            </a:extLst>
          </p:cNvPr>
          <p:cNvPicPr>
            <a:picLocks noChangeAspect="1"/>
          </p:cNvPicPr>
          <p:nvPr/>
        </p:nvPicPr>
        <p:blipFill>
          <a:blip r:embed="rId6"/>
          <a:stretch>
            <a:fillRect/>
          </a:stretch>
        </p:blipFill>
        <p:spPr>
          <a:xfrm>
            <a:off x="7235402" y="5437903"/>
            <a:ext cx="3475752" cy="1249576"/>
          </a:xfrm>
          <a:prstGeom prst="rect">
            <a:avLst/>
          </a:prstGeom>
        </p:spPr>
      </p:pic>
    </p:spTree>
    <p:extLst>
      <p:ext uri="{BB962C8B-B14F-4D97-AF65-F5344CB8AC3E}">
        <p14:creationId xmlns:p14="http://schemas.microsoft.com/office/powerpoint/2010/main" val="4233126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9B9DF9-E108-F624-0FE4-A2707D2962A9}"/>
              </a:ext>
            </a:extLst>
          </p:cNvPr>
          <p:cNvPicPr>
            <a:picLocks noChangeAspect="1"/>
          </p:cNvPicPr>
          <p:nvPr/>
        </p:nvPicPr>
        <p:blipFill>
          <a:blip r:embed="rId2"/>
          <a:stretch>
            <a:fillRect/>
          </a:stretch>
        </p:blipFill>
        <p:spPr>
          <a:xfrm>
            <a:off x="0" y="697230"/>
            <a:ext cx="12192000" cy="6160770"/>
          </a:xfrm>
          <a:prstGeom prst="rect">
            <a:avLst/>
          </a:prstGeom>
        </p:spPr>
      </p:pic>
      <p:sp>
        <p:nvSpPr>
          <p:cNvPr id="5" name="TextBox 4">
            <a:extLst>
              <a:ext uri="{FF2B5EF4-FFF2-40B4-BE49-F238E27FC236}">
                <a16:creationId xmlns:a16="http://schemas.microsoft.com/office/drawing/2014/main" id="{52CB1682-D628-61C6-836E-6B4CB0986D82}"/>
              </a:ext>
            </a:extLst>
          </p:cNvPr>
          <p:cNvSpPr txBox="1"/>
          <p:nvPr/>
        </p:nvSpPr>
        <p:spPr>
          <a:xfrm>
            <a:off x="284997" y="99298"/>
            <a:ext cx="11315700" cy="707886"/>
          </a:xfrm>
          <a:prstGeom prst="rect">
            <a:avLst/>
          </a:prstGeom>
          <a:noFill/>
        </p:spPr>
        <p:txBody>
          <a:bodyPr wrap="square" rtlCol="0">
            <a:spAutoFit/>
          </a:bodyPr>
          <a:lstStyle/>
          <a:p>
            <a:pPr algn="ctr"/>
            <a:r>
              <a:rPr lang="en-US" sz="4000" dirty="0"/>
              <a:t>Weather Automation Report Project </a:t>
            </a:r>
          </a:p>
        </p:txBody>
      </p:sp>
      <p:sp>
        <p:nvSpPr>
          <p:cNvPr id="4" name="TextBox 3">
            <a:extLst>
              <a:ext uri="{FF2B5EF4-FFF2-40B4-BE49-F238E27FC236}">
                <a16:creationId xmlns:a16="http://schemas.microsoft.com/office/drawing/2014/main" id="{48A3776F-7E88-9DF1-E98B-1CF8666ED85F}"/>
              </a:ext>
            </a:extLst>
          </p:cNvPr>
          <p:cNvSpPr txBox="1"/>
          <p:nvPr/>
        </p:nvSpPr>
        <p:spPr>
          <a:xfrm>
            <a:off x="3417570" y="6555462"/>
            <a:ext cx="5956631" cy="369332"/>
          </a:xfrm>
          <a:prstGeom prst="rect">
            <a:avLst/>
          </a:prstGeom>
          <a:noFill/>
        </p:spPr>
        <p:txBody>
          <a:bodyPr wrap="none" rtlCol="0">
            <a:spAutoFit/>
          </a:bodyPr>
          <a:lstStyle/>
          <a:p>
            <a:r>
              <a:rPr lang="en-US" dirty="0"/>
              <a:t>https://</a:t>
            </a:r>
            <a:r>
              <a:rPr lang="en-US" dirty="0" err="1"/>
              <a:t>github.com</a:t>
            </a:r>
            <a:r>
              <a:rPr lang="en-US" dirty="0"/>
              <a:t>/</a:t>
            </a:r>
            <a:r>
              <a:rPr lang="en-US" dirty="0" err="1"/>
              <a:t>oladebo</a:t>
            </a:r>
            <a:r>
              <a:rPr lang="en-US" dirty="0"/>
              <a:t>/AI-Automation-Weather-Reports</a:t>
            </a:r>
          </a:p>
        </p:txBody>
      </p:sp>
    </p:spTree>
    <p:extLst>
      <p:ext uri="{BB962C8B-B14F-4D97-AF65-F5344CB8AC3E}">
        <p14:creationId xmlns:p14="http://schemas.microsoft.com/office/powerpoint/2010/main" val="1759259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60F7-B8C5-BF1A-B953-12B985665391}"/>
              </a:ext>
            </a:extLst>
          </p:cNvPr>
          <p:cNvSpPr>
            <a:spLocks noGrp="1"/>
          </p:cNvSpPr>
          <p:nvPr>
            <p:ph type="title"/>
          </p:nvPr>
        </p:nvSpPr>
        <p:spPr>
          <a:xfrm>
            <a:off x="838200" y="244480"/>
            <a:ext cx="10515600" cy="1106488"/>
          </a:xfrm>
        </p:spPr>
        <p:txBody>
          <a:bodyPr/>
          <a:lstStyle/>
          <a:p>
            <a:pPr marL="571500" indent="-571500">
              <a:buFont typeface="Wingdings" pitchFamily="2" charset="2"/>
              <a:buChar char="q"/>
            </a:pPr>
            <a:r>
              <a:rPr lang="en-US" dirty="0"/>
              <a:t>Our First Weather Automation Report</a:t>
            </a:r>
          </a:p>
        </p:txBody>
      </p:sp>
      <p:sp>
        <p:nvSpPr>
          <p:cNvPr id="3" name="Content Placeholder 2">
            <a:extLst>
              <a:ext uri="{FF2B5EF4-FFF2-40B4-BE49-F238E27FC236}">
                <a16:creationId xmlns:a16="http://schemas.microsoft.com/office/drawing/2014/main" id="{299726DC-3B6E-FF28-59CE-4BBE655A4445}"/>
              </a:ext>
            </a:extLst>
          </p:cNvPr>
          <p:cNvSpPr>
            <a:spLocks noGrp="1"/>
          </p:cNvSpPr>
          <p:nvPr>
            <p:ph idx="1"/>
          </p:nvPr>
        </p:nvSpPr>
        <p:spPr>
          <a:xfrm>
            <a:off x="461963" y="1579567"/>
            <a:ext cx="4920266" cy="5021260"/>
          </a:xfrm>
        </p:spPr>
        <p:txBody>
          <a:bodyPr>
            <a:normAutofit lnSpcReduction="10000"/>
          </a:bodyPr>
          <a:lstStyle/>
          <a:p>
            <a:pPr>
              <a:buFont typeface="Wingdings" pitchFamily="2" charset="2"/>
              <a:buChar char="v"/>
            </a:pPr>
            <a:r>
              <a:rPr lang="en-US" sz="2800" dirty="0">
                <a:latin typeface="Trebuchet MS"/>
                <a:ea typeface="Trebuchet MS"/>
                <a:cs typeface="Trebuchet MS"/>
                <a:sym typeface="Trebuchet MS"/>
              </a:rPr>
              <a:t> Situation and background purpose</a:t>
            </a:r>
          </a:p>
          <a:p>
            <a:pPr marL="0" indent="0">
              <a:buNone/>
            </a:pPr>
            <a:endParaRPr lang="en-US" sz="2000" dirty="0">
              <a:latin typeface="Times New Roman" panose="02020603050405020304" pitchFamily="18" charset="0"/>
              <a:ea typeface="Trebuchet MS"/>
              <a:cs typeface="Times New Roman" panose="02020603050405020304" pitchFamily="18" charset="0"/>
              <a:sym typeface="Trebuchet MS"/>
            </a:endParaRP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By double click our HTTP Request node above the HTTP table will appear in between input and output as seen on the first snap shot on the right-</a:t>
            </a:r>
            <a:r>
              <a:rPr lang="en-US" sz="2000" dirty="0" err="1">
                <a:latin typeface="Times New Roman" panose="02020603050405020304" pitchFamily="18" charset="0"/>
                <a:ea typeface="Trebuchet MS"/>
                <a:cs typeface="Times New Roman" panose="02020603050405020304" pitchFamily="18" charset="0"/>
                <a:sym typeface="Trebuchet MS"/>
              </a:rPr>
              <a:t>handside</a:t>
            </a:r>
            <a:endParaRPr lang="en-US" sz="2000" dirty="0">
              <a:latin typeface="Times New Roman" panose="02020603050405020304" pitchFamily="18" charset="0"/>
              <a:ea typeface="Trebuchet MS"/>
              <a:cs typeface="Times New Roman" panose="02020603050405020304" pitchFamily="18" charset="0"/>
              <a:sym typeface="Trebuchet MS"/>
            </a:endParaRP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Leave the Method as “GET” &amp; fill in the URL HTTP by copy the “API URL” from open-</a:t>
            </a:r>
            <a:r>
              <a:rPr lang="en-US" sz="2000" dirty="0" err="1">
                <a:latin typeface="Times New Roman" panose="02020603050405020304" pitchFamily="18" charset="0"/>
                <a:ea typeface="Trebuchet MS"/>
                <a:cs typeface="Times New Roman" panose="02020603050405020304" pitchFamily="18" charset="0"/>
                <a:sym typeface="Trebuchet MS"/>
              </a:rPr>
              <a:t>meteo.com</a:t>
            </a:r>
            <a:r>
              <a:rPr lang="en-US" sz="2000" dirty="0">
                <a:latin typeface="Times New Roman" panose="02020603050405020304" pitchFamily="18" charset="0"/>
                <a:ea typeface="Trebuchet MS"/>
                <a:cs typeface="Times New Roman" panose="02020603050405020304" pitchFamily="18" charset="0"/>
                <a:sym typeface="Trebuchet MS"/>
              </a:rPr>
              <a:t> </a:t>
            </a:r>
            <a:r>
              <a:rPr lang="en-US" sz="2000" dirty="0" err="1">
                <a:latin typeface="Times New Roman" panose="02020603050405020304" pitchFamily="18" charset="0"/>
                <a:ea typeface="Trebuchet MS"/>
                <a:cs typeface="Times New Roman" panose="02020603050405020304" pitchFamily="18" charset="0"/>
                <a:sym typeface="Trebuchet MS"/>
              </a:rPr>
              <a:t>Api</a:t>
            </a:r>
            <a:r>
              <a:rPr lang="en-US" sz="2000" dirty="0">
                <a:latin typeface="Times New Roman" panose="02020603050405020304" pitchFamily="18" charset="0"/>
                <a:ea typeface="Trebuchet MS"/>
                <a:cs typeface="Times New Roman" panose="02020603050405020304" pitchFamily="18" charset="0"/>
                <a:sym typeface="Trebuchet MS"/>
              </a:rPr>
              <a:t> Doc &amp; past on the our “HTTP Request URL” box as you can see on the second table on the right </a:t>
            </a: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Go to the top to click on “Executive step” to see the input data on the left and output script in </a:t>
            </a:r>
            <a:r>
              <a:rPr lang="en-US" sz="2000" dirty="0" err="1">
                <a:latin typeface="Times New Roman" panose="02020603050405020304" pitchFamily="18" charset="0"/>
                <a:ea typeface="Trebuchet MS"/>
                <a:cs typeface="Times New Roman" panose="02020603050405020304" pitchFamily="18" charset="0"/>
                <a:sym typeface="Trebuchet MS"/>
              </a:rPr>
              <a:t>Json</a:t>
            </a:r>
            <a:r>
              <a:rPr lang="en-US" sz="2000" dirty="0">
                <a:latin typeface="Times New Roman" panose="02020603050405020304" pitchFamily="18" charset="0"/>
                <a:ea typeface="Trebuchet MS"/>
                <a:cs typeface="Times New Roman" panose="02020603050405020304" pitchFamily="18" charset="0"/>
                <a:sym typeface="Trebuchet MS"/>
              </a:rPr>
              <a:t> code HTTP format on the right-</a:t>
            </a:r>
            <a:r>
              <a:rPr lang="en-US" sz="2000" dirty="0" err="1">
                <a:latin typeface="Times New Roman" panose="02020603050405020304" pitchFamily="18" charset="0"/>
                <a:ea typeface="Trebuchet MS"/>
                <a:cs typeface="Times New Roman" panose="02020603050405020304" pitchFamily="18" charset="0"/>
                <a:sym typeface="Trebuchet MS"/>
              </a:rPr>
              <a:t>handside</a:t>
            </a:r>
            <a:r>
              <a:rPr lang="en-US" sz="2000" dirty="0">
                <a:latin typeface="Times New Roman" panose="02020603050405020304" pitchFamily="18" charset="0"/>
                <a:ea typeface="Trebuchet MS"/>
                <a:cs typeface="Times New Roman" panose="02020603050405020304" pitchFamily="18" charset="0"/>
                <a:sym typeface="Trebuchet MS"/>
              </a:rPr>
              <a:t>.</a:t>
            </a:r>
          </a:p>
          <a:p>
            <a:pPr marL="0" indent="0">
              <a:buNone/>
            </a:pPr>
            <a:endParaRPr lang="en-US" sz="2800" dirty="0">
              <a:latin typeface="Trebuchet MS"/>
              <a:ea typeface="Trebuchet MS"/>
              <a:cs typeface="Trebuchet MS"/>
              <a:sym typeface="Trebuchet MS"/>
            </a:endParaRPr>
          </a:p>
          <a:p>
            <a:endParaRPr lang="en-US" dirty="0"/>
          </a:p>
        </p:txBody>
      </p:sp>
      <p:pic>
        <p:nvPicPr>
          <p:cNvPr id="6" name="Picture 5">
            <a:extLst>
              <a:ext uri="{FF2B5EF4-FFF2-40B4-BE49-F238E27FC236}">
                <a16:creationId xmlns:a16="http://schemas.microsoft.com/office/drawing/2014/main" id="{F125CCBF-5EAB-93EB-07FE-4EFC247601A8}"/>
              </a:ext>
            </a:extLst>
          </p:cNvPr>
          <p:cNvPicPr>
            <a:picLocks noChangeAspect="1"/>
          </p:cNvPicPr>
          <p:nvPr/>
        </p:nvPicPr>
        <p:blipFill>
          <a:blip r:embed="rId2"/>
          <a:stretch>
            <a:fillRect/>
          </a:stretch>
        </p:blipFill>
        <p:spPr>
          <a:xfrm>
            <a:off x="5798916" y="1111170"/>
            <a:ext cx="5683170" cy="2604303"/>
          </a:xfrm>
          <a:prstGeom prst="rect">
            <a:avLst/>
          </a:prstGeom>
        </p:spPr>
      </p:pic>
      <p:pic>
        <p:nvPicPr>
          <p:cNvPr id="12" name="Picture 11">
            <a:extLst>
              <a:ext uri="{FF2B5EF4-FFF2-40B4-BE49-F238E27FC236}">
                <a16:creationId xmlns:a16="http://schemas.microsoft.com/office/drawing/2014/main" id="{A68C91C9-D0FA-B0D8-7EAD-2BC7A3E5D386}"/>
              </a:ext>
            </a:extLst>
          </p:cNvPr>
          <p:cNvPicPr>
            <a:picLocks noChangeAspect="1"/>
          </p:cNvPicPr>
          <p:nvPr/>
        </p:nvPicPr>
        <p:blipFill>
          <a:blip r:embed="rId3"/>
          <a:stretch>
            <a:fillRect/>
          </a:stretch>
        </p:blipFill>
        <p:spPr>
          <a:xfrm>
            <a:off x="5798916" y="3874624"/>
            <a:ext cx="5683170" cy="2738896"/>
          </a:xfrm>
          <a:prstGeom prst="rect">
            <a:avLst/>
          </a:prstGeom>
        </p:spPr>
      </p:pic>
    </p:spTree>
    <p:extLst>
      <p:ext uri="{BB962C8B-B14F-4D97-AF65-F5344CB8AC3E}">
        <p14:creationId xmlns:p14="http://schemas.microsoft.com/office/powerpoint/2010/main" val="333565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60F7-B8C5-BF1A-B953-12B985665391}"/>
              </a:ext>
            </a:extLst>
          </p:cNvPr>
          <p:cNvSpPr>
            <a:spLocks noGrp="1"/>
          </p:cNvSpPr>
          <p:nvPr>
            <p:ph type="title"/>
          </p:nvPr>
        </p:nvSpPr>
        <p:spPr>
          <a:xfrm>
            <a:off x="838200" y="244480"/>
            <a:ext cx="10515600" cy="1106488"/>
          </a:xfrm>
        </p:spPr>
        <p:txBody>
          <a:bodyPr/>
          <a:lstStyle/>
          <a:p>
            <a:pPr marL="571500" indent="-571500">
              <a:buFont typeface="Wingdings" pitchFamily="2" charset="2"/>
              <a:buChar char="q"/>
            </a:pPr>
            <a:r>
              <a:rPr lang="en-US" dirty="0"/>
              <a:t>Our First Weather Automation Report</a:t>
            </a:r>
          </a:p>
        </p:txBody>
      </p:sp>
      <p:sp>
        <p:nvSpPr>
          <p:cNvPr id="3" name="Content Placeholder 2">
            <a:extLst>
              <a:ext uri="{FF2B5EF4-FFF2-40B4-BE49-F238E27FC236}">
                <a16:creationId xmlns:a16="http://schemas.microsoft.com/office/drawing/2014/main" id="{299726DC-3B6E-FF28-59CE-4BBE655A4445}"/>
              </a:ext>
            </a:extLst>
          </p:cNvPr>
          <p:cNvSpPr>
            <a:spLocks noGrp="1"/>
          </p:cNvSpPr>
          <p:nvPr>
            <p:ph idx="1"/>
          </p:nvPr>
        </p:nvSpPr>
        <p:spPr>
          <a:xfrm>
            <a:off x="461963" y="1579567"/>
            <a:ext cx="4920266" cy="5021260"/>
          </a:xfrm>
        </p:spPr>
        <p:txBody>
          <a:bodyPr>
            <a:normAutofit/>
          </a:bodyPr>
          <a:lstStyle/>
          <a:p>
            <a:pPr>
              <a:buFont typeface="Wingdings" pitchFamily="2" charset="2"/>
              <a:buChar char="v"/>
            </a:pPr>
            <a:r>
              <a:rPr lang="en-US" sz="2800" dirty="0">
                <a:latin typeface="Trebuchet MS"/>
                <a:ea typeface="Trebuchet MS"/>
                <a:cs typeface="Trebuchet MS"/>
                <a:sym typeface="Trebuchet MS"/>
              </a:rPr>
              <a:t> Situation and background purpose</a:t>
            </a:r>
          </a:p>
          <a:p>
            <a:pPr marL="0" indent="0">
              <a:buNone/>
            </a:pPr>
            <a:endParaRPr lang="en-US" sz="2000" dirty="0">
              <a:latin typeface="Times New Roman" panose="02020603050405020304" pitchFamily="18" charset="0"/>
              <a:ea typeface="Trebuchet MS"/>
              <a:cs typeface="Times New Roman" panose="02020603050405020304" pitchFamily="18" charset="0"/>
              <a:sym typeface="Trebuchet MS"/>
            </a:endParaRP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Copy output HTTP code on the right as seen on the first snap shot on the right</a:t>
            </a: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And past HTTP code inside Chat GPT to use as format &amp; ask Chat </a:t>
            </a:r>
            <a:r>
              <a:rPr lang="en-US" sz="2000" dirty="0" err="1">
                <a:latin typeface="Times New Roman" panose="02020603050405020304" pitchFamily="18" charset="0"/>
                <a:ea typeface="Trebuchet MS"/>
                <a:cs typeface="Times New Roman" panose="02020603050405020304" pitchFamily="18" charset="0"/>
                <a:sym typeface="Trebuchet MS"/>
              </a:rPr>
              <a:t>gpt</a:t>
            </a:r>
            <a:r>
              <a:rPr lang="en-US" sz="2000" dirty="0">
                <a:latin typeface="Times New Roman" panose="02020603050405020304" pitchFamily="18" charset="0"/>
                <a:ea typeface="Trebuchet MS"/>
                <a:cs typeface="Times New Roman" panose="02020603050405020304" pitchFamily="18" charset="0"/>
                <a:sym typeface="Trebuchet MS"/>
              </a:rPr>
              <a:t> to transform to </a:t>
            </a:r>
            <a:r>
              <a:rPr lang="en-US" sz="2000" dirty="0" err="1">
                <a:latin typeface="Times New Roman" panose="02020603050405020304" pitchFamily="18" charset="0"/>
                <a:ea typeface="Trebuchet MS"/>
                <a:cs typeface="Times New Roman" panose="02020603050405020304" pitchFamily="18" charset="0"/>
                <a:sym typeface="Trebuchet MS"/>
              </a:rPr>
              <a:t>Json</a:t>
            </a:r>
            <a:r>
              <a:rPr lang="en-US" sz="2000" dirty="0">
                <a:latin typeface="Times New Roman" panose="02020603050405020304" pitchFamily="18" charset="0"/>
                <a:ea typeface="Trebuchet MS"/>
                <a:cs typeface="Times New Roman" panose="02020603050405020304" pitchFamily="18" charset="0"/>
                <a:sym typeface="Trebuchet MS"/>
              </a:rPr>
              <a:t> code, however see the snap for prompt to ask chat </a:t>
            </a:r>
            <a:r>
              <a:rPr lang="en-US" sz="2000" dirty="0" err="1">
                <a:latin typeface="Times New Roman" panose="02020603050405020304" pitchFamily="18" charset="0"/>
                <a:ea typeface="Trebuchet MS"/>
                <a:cs typeface="Times New Roman" panose="02020603050405020304" pitchFamily="18" charset="0"/>
                <a:sym typeface="Trebuchet MS"/>
              </a:rPr>
              <a:t>gpt</a:t>
            </a:r>
            <a:r>
              <a:rPr lang="en-US" sz="2000" dirty="0">
                <a:latin typeface="Times New Roman" panose="02020603050405020304" pitchFamily="18" charset="0"/>
                <a:ea typeface="Trebuchet MS"/>
                <a:cs typeface="Times New Roman" panose="02020603050405020304" pitchFamily="18" charset="0"/>
                <a:sym typeface="Trebuchet MS"/>
              </a:rPr>
              <a:t> and </a:t>
            </a:r>
            <a:r>
              <a:rPr lang="en-US" sz="2000" dirty="0" err="1">
                <a:latin typeface="Times New Roman" panose="02020603050405020304" pitchFamily="18" charset="0"/>
                <a:ea typeface="Trebuchet MS"/>
                <a:cs typeface="Times New Roman" panose="02020603050405020304" pitchFamily="18" charset="0"/>
                <a:sym typeface="Trebuchet MS"/>
              </a:rPr>
              <a:t>json</a:t>
            </a:r>
            <a:r>
              <a:rPr lang="en-US" sz="2000" dirty="0">
                <a:latin typeface="Times New Roman" panose="02020603050405020304" pitchFamily="18" charset="0"/>
                <a:ea typeface="Trebuchet MS"/>
                <a:cs typeface="Times New Roman" panose="02020603050405020304" pitchFamily="18" charset="0"/>
                <a:sym typeface="Trebuchet MS"/>
              </a:rPr>
              <a:t> code chat </a:t>
            </a:r>
            <a:r>
              <a:rPr lang="en-US" sz="2000" dirty="0" err="1">
                <a:latin typeface="Times New Roman" panose="02020603050405020304" pitchFamily="18" charset="0"/>
                <a:ea typeface="Trebuchet MS"/>
                <a:cs typeface="Times New Roman" panose="02020603050405020304" pitchFamily="18" charset="0"/>
                <a:sym typeface="Trebuchet MS"/>
              </a:rPr>
              <a:t>gpt</a:t>
            </a:r>
            <a:r>
              <a:rPr lang="en-US" sz="2000" dirty="0">
                <a:latin typeface="Times New Roman" panose="02020603050405020304" pitchFamily="18" charset="0"/>
                <a:ea typeface="Trebuchet MS"/>
                <a:cs typeface="Times New Roman" panose="02020603050405020304" pitchFamily="18" charset="0"/>
                <a:sym typeface="Trebuchet MS"/>
              </a:rPr>
              <a:t> provide on the second snap shot down on the right</a:t>
            </a:r>
          </a:p>
          <a:p>
            <a:pPr>
              <a:buFont typeface="Wingdings" pitchFamily="2" charset="2"/>
              <a:buChar char="§"/>
            </a:pPr>
            <a:endParaRPr lang="en-US" sz="2000" dirty="0">
              <a:latin typeface="Times New Roman" panose="02020603050405020304" pitchFamily="18" charset="0"/>
              <a:ea typeface="Trebuchet MS"/>
              <a:cs typeface="Times New Roman" panose="02020603050405020304" pitchFamily="18" charset="0"/>
              <a:sym typeface="Trebuchet MS"/>
            </a:endParaRPr>
          </a:p>
          <a:p>
            <a:pPr marL="0" indent="0">
              <a:buNone/>
            </a:pPr>
            <a:endParaRPr lang="en-US" sz="2800" dirty="0">
              <a:latin typeface="Trebuchet MS"/>
              <a:ea typeface="Trebuchet MS"/>
              <a:cs typeface="Trebuchet MS"/>
              <a:sym typeface="Trebuchet MS"/>
            </a:endParaRPr>
          </a:p>
          <a:p>
            <a:endParaRPr lang="en-US" dirty="0"/>
          </a:p>
        </p:txBody>
      </p:sp>
      <p:pic>
        <p:nvPicPr>
          <p:cNvPr id="12" name="Picture 11">
            <a:extLst>
              <a:ext uri="{FF2B5EF4-FFF2-40B4-BE49-F238E27FC236}">
                <a16:creationId xmlns:a16="http://schemas.microsoft.com/office/drawing/2014/main" id="{A68C91C9-D0FA-B0D8-7EAD-2BC7A3E5D386}"/>
              </a:ext>
            </a:extLst>
          </p:cNvPr>
          <p:cNvPicPr>
            <a:picLocks noChangeAspect="1"/>
          </p:cNvPicPr>
          <p:nvPr/>
        </p:nvPicPr>
        <p:blipFill>
          <a:blip r:embed="rId2"/>
          <a:stretch>
            <a:fillRect/>
          </a:stretch>
        </p:blipFill>
        <p:spPr>
          <a:xfrm>
            <a:off x="6145192" y="1169043"/>
            <a:ext cx="5208608" cy="2777924"/>
          </a:xfrm>
          <a:prstGeom prst="rect">
            <a:avLst/>
          </a:prstGeom>
        </p:spPr>
      </p:pic>
      <p:pic>
        <p:nvPicPr>
          <p:cNvPr id="9" name="Picture 8">
            <a:extLst>
              <a:ext uri="{FF2B5EF4-FFF2-40B4-BE49-F238E27FC236}">
                <a16:creationId xmlns:a16="http://schemas.microsoft.com/office/drawing/2014/main" id="{3040FF74-646E-1F43-C5C2-E275DC90FDD3}"/>
              </a:ext>
            </a:extLst>
          </p:cNvPr>
          <p:cNvPicPr>
            <a:picLocks noChangeAspect="1"/>
          </p:cNvPicPr>
          <p:nvPr/>
        </p:nvPicPr>
        <p:blipFill>
          <a:blip r:embed="rId3"/>
          <a:stretch>
            <a:fillRect/>
          </a:stretch>
        </p:blipFill>
        <p:spPr>
          <a:xfrm>
            <a:off x="6096000" y="4118070"/>
            <a:ext cx="5536557" cy="2777924"/>
          </a:xfrm>
          <a:prstGeom prst="rect">
            <a:avLst/>
          </a:prstGeom>
        </p:spPr>
      </p:pic>
    </p:spTree>
    <p:extLst>
      <p:ext uri="{BB962C8B-B14F-4D97-AF65-F5344CB8AC3E}">
        <p14:creationId xmlns:p14="http://schemas.microsoft.com/office/powerpoint/2010/main" val="3111655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60F7-B8C5-BF1A-B953-12B985665391}"/>
              </a:ext>
            </a:extLst>
          </p:cNvPr>
          <p:cNvSpPr>
            <a:spLocks noGrp="1"/>
          </p:cNvSpPr>
          <p:nvPr>
            <p:ph type="title"/>
          </p:nvPr>
        </p:nvSpPr>
        <p:spPr>
          <a:xfrm>
            <a:off x="838200" y="244480"/>
            <a:ext cx="10515600" cy="1106488"/>
          </a:xfrm>
        </p:spPr>
        <p:txBody>
          <a:bodyPr/>
          <a:lstStyle/>
          <a:p>
            <a:pPr marL="571500" indent="-571500">
              <a:buFont typeface="Wingdings" pitchFamily="2" charset="2"/>
              <a:buChar char="q"/>
            </a:pPr>
            <a:r>
              <a:rPr lang="en-US" dirty="0"/>
              <a:t>Our First Weather Automation Report</a:t>
            </a:r>
          </a:p>
        </p:txBody>
      </p:sp>
      <p:sp>
        <p:nvSpPr>
          <p:cNvPr id="3" name="Content Placeholder 2">
            <a:extLst>
              <a:ext uri="{FF2B5EF4-FFF2-40B4-BE49-F238E27FC236}">
                <a16:creationId xmlns:a16="http://schemas.microsoft.com/office/drawing/2014/main" id="{299726DC-3B6E-FF28-59CE-4BBE655A4445}"/>
              </a:ext>
            </a:extLst>
          </p:cNvPr>
          <p:cNvSpPr>
            <a:spLocks noGrp="1"/>
          </p:cNvSpPr>
          <p:nvPr>
            <p:ph idx="1"/>
          </p:nvPr>
        </p:nvSpPr>
        <p:spPr>
          <a:xfrm>
            <a:off x="461963" y="1579567"/>
            <a:ext cx="4920266" cy="5021260"/>
          </a:xfrm>
        </p:spPr>
        <p:txBody>
          <a:bodyPr>
            <a:normAutofit/>
          </a:bodyPr>
          <a:lstStyle/>
          <a:p>
            <a:pPr>
              <a:buFont typeface="Wingdings" pitchFamily="2" charset="2"/>
              <a:buChar char="v"/>
            </a:pPr>
            <a:r>
              <a:rPr lang="en-US" sz="2800" dirty="0">
                <a:latin typeface="Trebuchet MS"/>
                <a:ea typeface="Trebuchet MS"/>
                <a:cs typeface="Trebuchet MS"/>
                <a:sym typeface="Trebuchet MS"/>
              </a:rPr>
              <a:t> Situation and background purpose</a:t>
            </a:r>
          </a:p>
          <a:p>
            <a:pPr marL="0" indent="0">
              <a:buNone/>
            </a:pPr>
            <a:endParaRPr lang="en-US" sz="2000" dirty="0">
              <a:latin typeface="Times New Roman" panose="02020603050405020304" pitchFamily="18" charset="0"/>
              <a:ea typeface="Trebuchet MS"/>
              <a:cs typeface="Times New Roman" panose="02020603050405020304" pitchFamily="18" charset="0"/>
              <a:sym typeface="Trebuchet MS"/>
            </a:endParaRP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 Double click on the code node top on the righthand side as seen in snap shot </a:t>
            </a: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And paste the </a:t>
            </a:r>
            <a:r>
              <a:rPr lang="en-US" sz="2000" dirty="0" err="1">
                <a:latin typeface="Times New Roman" panose="02020603050405020304" pitchFamily="18" charset="0"/>
                <a:ea typeface="Trebuchet MS"/>
                <a:cs typeface="Times New Roman" panose="02020603050405020304" pitchFamily="18" charset="0"/>
                <a:sym typeface="Trebuchet MS"/>
              </a:rPr>
              <a:t>json</a:t>
            </a:r>
            <a:r>
              <a:rPr lang="en-US" sz="2000" dirty="0">
                <a:latin typeface="Times New Roman" panose="02020603050405020304" pitchFamily="18" charset="0"/>
                <a:ea typeface="Trebuchet MS"/>
                <a:cs typeface="Times New Roman" panose="02020603050405020304" pitchFamily="18" charset="0"/>
                <a:sym typeface="Trebuchet MS"/>
              </a:rPr>
              <a:t> code inside the </a:t>
            </a:r>
            <a:r>
              <a:rPr lang="en-US" sz="2000" dirty="0" err="1">
                <a:latin typeface="Times New Roman" panose="02020603050405020304" pitchFamily="18" charset="0"/>
                <a:ea typeface="Trebuchet MS"/>
                <a:cs typeface="Times New Roman" panose="02020603050405020304" pitchFamily="18" charset="0"/>
                <a:sym typeface="Trebuchet MS"/>
              </a:rPr>
              <a:t>Javascript</a:t>
            </a:r>
            <a:r>
              <a:rPr lang="en-US" sz="2000" dirty="0">
                <a:latin typeface="Times New Roman" panose="02020603050405020304" pitchFamily="18" charset="0"/>
                <a:ea typeface="Trebuchet MS"/>
                <a:cs typeface="Times New Roman" panose="02020603050405020304" pitchFamily="18" charset="0"/>
                <a:sym typeface="Trebuchet MS"/>
              </a:rPr>
              <a:t> editor in between input and output and go to the top right click “Executive step”</a:t>
            </a: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 On the right corner you will see output message of the weather report display as seen </a:t>
            </a:r>
          </a:p>
          <a:p>
            <a:pPr marL="0" indent="0">
              <a:buNone/>
            </a:pPr>
            <a:endParaRPr lang="en-US" sz="2800" dirty="0">
              <a:latin typeface="Trebuchet MS"/>
              <a:ea typeface="Trebuchet MS"/>
              <a:cs typeface="Trebuchet MS"/>
              <a:sym typeface="Trebuchet MS"/>
            </a:endParaRPr>
          </a:p>
          <a:p>
            <a:endParaRPr lang="en-US" dirty="0"/>
          </a:p>
        </p:txBody>
      </p:sp>
      <p:pic>
        <p:nvPicPr>
          <p:cNvPr id="10" name="Picture 9">
            <a:extLst>
              <a:ext uri="{FF2B5EF4-FFF2-40B4-BE49-F238E27FC236}">
                <a16:creationId xmlns:a16="http://schemas.microsoft.com/office/drawing/2014/main" id="{5E9CBE82-C365-8A90-055D-6D2378F91969}"/>
              </a:ext>
            </a:extLst>
          </p:cNvPr>
          <p:cNvPicPr>
            <a:picLocks noChangeAspect="1"/>
          </p:cNvPicPr>
          <p:nvPr/>
        </p:nvPicPr>
        <p:blipFill>
          <a:blip r:embed="rId2"/>
          <a:stretch>
            <a:fillRect/>
          </a:stretch>
        </p:blipFill>
        <p:spPr>
          <a:xfrm>
            <a:off x="5729469" y="1053296"/>
            <a:ext cx="5624331" cy="2685327"/>
          </a:xfrm>
          <a:prstGeom prst="rect">
            <a:avLst/>
          </a:prstGeom>
        </p:spPr>
      </p:pic>
      <p:pic>
        <p:nvPicPr>
          <p:cNvPr id="11" name="Picture 10">
            <a:extLst>
              <a:ext uri="{FF2B5EF4-FFF2-40B4-BE49-F238E27FC236}">
                <a16:creationId xmlns:a16="http://schemas.microsoft.com/office/drawing/2014/main" id="{5033AD9A-1710-C74C-E677-DE7458C0F6FF}"/>
              </a:ext>
            </a:extLst>
          </p:cNvPr>
          <p:cNvPicPr>
            <a:picLocks noChangeAspect="1"/>
          </p:cNvPicPr>
          <p:nvPr/>
        </p:nvPicPr>
        <p:blipFill>
          <a:blip r:embed="rId3"/>
          <a:stretch>
            <a:fillRect/>
          </a:stretch>
        </p:blipFill>
        <p:spPr>
          <a:xfrm>
            <a:off x="5729470" y="3854369"/>
            <a:ext cx="5624330" cy="2874897"/>
          </a:xfrm>
          <a:prstGeom prst="rect">
            <a:avLst/>
          </a:prstGeom>
        </p:spPr>
      </p:pic>
    </p:spTree>
    <p:extLst>
      <p:ext uri="{BB962C8B-B14F-4D97-AF65-F5344CB8AC3E}">
        <p14:creationId xmlns:p14="http://schemas.microsoft.com/office/powerpoint/2010/main" val="2543030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60F7-B8C5-BF1A-B953-12B985665391}"/>
              </a:ext>
            </a:extLst>
          </p:cNvPr>
          <p:cNvSpPr>
            <a:spLocks noGrp="1"/>
          </p:cNvSpPr>
          <p:nvPr>
            <p:ph type="title"/>
          </p:nvPr>
        </p:nvSpPr>
        <p:spPr>
          <a:xfrm>
            <a:off x="838200" y="244480"/>
            <a:ext cx="10515600" cy="1106488"/>
          </a:xfrm>
        </p:spPr>
        <p:txBody>
          <a:bodyPr/>
          <a:lstStyle/>
          <a:p>
            <a:pPr marL="571500" indent="-571500">
              <a:buFont typeface="Wingdings" pitchFamily="2" charset="2"/>
              <a:buChar char="q"/>
            </a:pPr>
            <a:r>
              <a:rPr lang="en-US" dirty="0"/>
              <a:t>Our First Weather Automation Report</a:t>
            </a:r>
          </a:p>
        </p:txBody>
      </p:sp>
      <p:sp>
        <p:nvSpPr>
          <p:cNvPr id="3" name="Content Placeholder 2">
            <a:extLst>
              <a:ext uri="{FF2B5EF4-FFF2-40B4-BE49-F238E27FC236}">
                <a16:creationId xmlns:a16="http://schemas.microsoft.com/office/drawing/2014/main" id="{299726DC-3B6E-FF28-59CE-4BBE655A4445}"/>
              </a:ext>
            </a:extLst>
          </p:cNvPr>
          <p:cNvSpPr>
            <a:spLocks noGrp="1"/>
          </p:cNvSpPr>
          <p:nvPr>
            <p:ph idx="1"/>
          </p:nvPr>
        </p:nvSpPr>
        <p:spPr>
          <a:xfrm>
            <a:off x="461963" y="1579567"/>
            <a:ext cx="4920266" cy="5021260"/>
          </a:xfrm>
        </p:spPr>
        <p:txBody>
          <a:bodyPr>
            <a:normAutofit/>
          </a:bodyPr>
          <a:lstStyle/>
          <a:p>
            <a:pPr>
              <a:buFont typeface="Wingdings" pitchFamily="2" charset="2"/>
              <a:buChar char="v"/>
            </a:pPr>
            <a:r>
              <a:rPr lang="en-US" sz="2800" dirty="0">
                <a:latin typeface="Trebuchet MS"/>
                <a:ea typeface="Trebuchet MS"/>
                <a:cs typeface="Trebuchet MS"/>
                <a:sym typeface="Trebuchet MS"/>
              </a:rPr>
              <a:t> Situation and background purpose</a:t>
            </a:r>
          </a:p>
          <a:p>
            <a:pPr marL="0" indent="0">
              <a:buNone/>
            </a:pPr>
            <a:endParaRPr lang="en-US" sz="2000" dirty="0">
              <a:latin typeface="Times New Roman" panose="02020603050405020304" pitchFamily="18" charset="0"/>
              <a:ea typeface="Trebuchet MS"/>
              <a:cs typeface="Times New Roman" panose="02020603050405020304" pitchFamily="18" charset="0"/>
              <a:sym typeface="Trebuchet MS"/>
            </a:endParaRP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Let clean up by rename “HTTP Request node” to “Get Weather”  and also rename Code node to “Create Message” as you can see on the snap shot</a:t>
            </a:r>
          </a:p>
          <a:p>
            <a:pPr marL="0" indent="0">
              <a:buNone/>
            </a:pPr>
            <a:endParaRPr lang="en-US" sz="2800" dirty="0">
              <a:latin typeface="Trebuchet MS"/>
              <a:ea typeface="Trebuchet MS"/>
              <a:cs typeface="Trebuchet MS"/>
              <a:sym typeface="Trebuchet MS"/>
            </a:endParaRPr>
          </a:p>
          <a:p>
            <a:endParaRPr lang="en-US" dirty="0"/>
          </a:p>
        </p:txBody>
      </p:sp>
      <p:pic>
        <p:nvPicPr>
          <p:cNvPr id="10" name="Picture 9">
            <a:extLst>
              <a:ext uri="{FF2B5EF4-FFF2-40B4-BE49-F238E27FC236}">
                <a16:creationId xmlns:a16="http://schemas.microsoft.com/office/drawing/2014/main" id="{9A8AD0C8-535F-C8A8-729C-1B6AC5D93409}"/>
              </a:ext>
            </a:extLst>
          </p:cNvPr>
          <p:cNvPicPr>
            <a:picLocks noChangeAspect="1"/>
          </p:cNvPicPr>
          <p:nvPr/>
        </p:nvPicPr>
        <p:blipFill>
          <a:blip r:embed="rId2"/>
          <a:stretch>
            <a:fillRect/>
          </a:stretch>
        </p:blipFill>
        <p:spPr>
          <a:xfrm>
            <a:off x="6204031" y="3873171"/>
            <a:ext cx="5595336" cy="2796739"/>
          </a:xfrm>
          <a:prstGeom prst="rect">
            <a:avLst/>
          </a:prstGeom>
        </p:spPr>
      </p:pic>
      <p:pic>
        <p:nvPicPr>
          <p:cNvPr id="12" name="Picture 11">
            <a:extLst>
              <a:ext uri="{FF2B5EF4-FFF2-40B4-BE49-F238E27FC236}">
                <a16:creationId xmlns:a16="http://schemas.microsoft.com/office/drawing/2014/main" id="{D9E58467-645F-57D4-D935-9EE0E98870D6}"/>
              </a:ext>
            </a:extLst>
          </p:cNvPr>
          <p:cNvPicPr>
            <a:picLocks noChangeAspect="1"/>
          </p:cNvPicPr>
          <p:nvPr/>
        </p:nvPicPr>
        <p:blipFill>
          <a:blip r:embed="rId3"/>
          <a:stretch>
            <a:fillRect/>
          </a:stretch>
        </p:blipFill>
        <p:spPr>
          <a:xfrm>
            <a:off x="6134701" y="948195"/>
            <a:ext cx="5595336" cy="2796739"/>
          </a:xfrm>
          <a:prstGeom prst="rect">
            <a:avLst/>
          </a:prstGeom>
        </p:spPr>
      </p:pic>
    </p:spTree>
    <p:extLst>
      <p:ext uri="{BB962C8B-B14F-4D97-AF65-F5344CB8AC3E}">
        <p14:creationId xmlns:p14="http://schemas.microsoft.com/office/powerpoint/2010/main" val="3765140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60F7-B8C5-BF1A-B953-12B985665391}"/>
              </a:ext>
            </a:extLst>
          </p:cNvPr>
          <p:cNvSpPr>
            <a:spLocks noGrp="1"/>
          </p:cNvSpPr>
          <p:nvPr>
            <p:ph type="title"/>
          </p:nvPr>
        </p:nvSpPr>
        <p:spPr>
          <a:xfrm>
            <a:off x="838200" y="244480"/>
            <a:ext cx="10515600" cy="848950"/>
          </a:xfrm>
        </p:spPr>
        <p:txBody>
          <a:bodyPr/>
          <a:lstStyle/>
          <a:p>
            <a:pPr marL="571500" indent="-571500">
              <a:buFont typeface="Wingdings" pitchFamily="2" charset="2"/>
              <a:buChar char="q"/>
            </a:pPr>
            <a:r>
              <a:rPr lang="en-US" dirty="0"/>
              <a:t>Our First Weather Automation Report</a:t>
            </a:r>
          </a:p>
        </p:txBody>
      </p:sp>
      <p:sp>
        <p:nvSpPr>
          <p:cNvPr id="3" name="Content Placeholder 2">
            <a:extLst>
              <a:ext uri="{FF2B5EF4-FFF2-40B4-BE49-F238E27FC236}">
                <a16:creationId xmlns:a16="http://schemas.microsoft.com/office/drawing/2014/main" id="{299726DC-3B6E-FF28-59CE-4BBE655A4445}"/>
              </a:ext>
            </a:extLst>
          </p:cNvPr>
          <p:cNvSpPr>
            <a:spLocks noGrp="1"/>
          </p:cNvSpPr>
          <p:nvPr>
            <p:ph idx="1"/>
          </p:nvPr>
        </p:nvSpPr>
        <p:spPr>
          <a:xfrm>
            <a:off x="461962" y="1093430"/>
            <a:ext cx="5070157" cy="5507397"/>
          </a:xfrm>
        </p:spPr>
        <p:txBody>
          <a:bodyPr>
            <a:normAutofit fontScale="77500" lnSpcReduction="20000"/>
          </a:bodyPr>
          <a:lstStyle/>
          <a:p>
            <a:pPr>
              <a:buFont typeface="Wingdings" pitchFamily="2" charset="2"/>
              <a:buChar char="v"/>
            </a:pPr>
            <a:r>
              <a:rPr lang="en-US" sz="2800" dirty="0">
                <a:latin typeface="Trebuchet MS"/>
                <a:ea typeface="Trebuchet MS"/>
                <a:cs typeface="Trebuchet MS"/>
                <a:sym typeface="Trebuchet MS"/>
              </a:rPr>
              <a:t> Situation and background purpose</a:t>
            </a:r>
          </a:p>
          <a:p>
            <a:pPr marL="0" indent="0">
              <a:buNone/>
            </a:pPr>
            <a:endParaRPr lang="en-US" sz="2000" dirty="0">
              <a:latin typeface="Times New Roman" panose="02020603050405020304" pitchFamily="18" charset="0"/>
              <a:ea typeface="Trebuchet MS"/>
              <a:cs typeface="Times New Roman" panose="02020603050405020304" pitchFamily="18" charset="0"/>
              <a:sym typeface="Trebuchet MS"/>
            </a:endParaRP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Click the (+) button on get message node &amp; type “Gmail” on the trigger panel on the right search stroll down to pick “Send message”</a:t>
            </a: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Select “Send a Message” table action schedule will appear under the parameter, click on the arrow “Credential to connect”</a:t>
            </a: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Stroll down to “Create Credential” to connect your Gmail account with your Gmail account through </a:t>
            </a:r>
            <a:r>
              <a:rPr lang="en-US" sz="2000" dirty="0" err="1">
                <a:latin typeface="Times New Roman" panose="02020603050405020304" pitchFamily="18" charset="0"/>
                <a:ea typeface="Trebuchet MS"/>
                <a:cs typeface="Times New Roman" panose="02020603050405020304" pitchFamily="18" charset="0"/>
                <a:sym typeface="Trebuchet MS"/>
              </a:rPr>
              <a:t>googlecloud.com</a:t>
            </a:r>
            <a:r>
              <a:rPr lang="en-US" sz="2000" dirty="0">
                <a:latin typeface="Times New Roman" panose="02020603050405020304" pitchFamily="18" charset="0"/>
                <a:ea typeface="Trebuchet MS"/>
                <a:cs typeface="Times New Roman" panose="02020603050405020304" pitchFamily="18" charset="0"/>
                <a:sym typeface="Trebuchet MS"/>
              </a:rPr>
              <a:t>. However have create mine as “Gmail account 3” &amp; connected which I selected</a:t>
            </a: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Go “To” </a:t>
            </a:r>
            <a:r>
              <a:rPr lang="en-US" sz="2000" dirty="0" err="1">
                <a:latin typeface="Times New Roman" panose="02020603050405020304" pitchFamily="18" charset="0"/>
                <a:ea typeface="Trebuchet MS"/>
                <a:cs typeface="Times New Roman" panose="02020603050405020304" pitchFamily="18" charset="0"/>
                <a:sym typeface="Trebuchet MS"/>
              </a:rPr>
              <a:t>i.e</a:t>
            </a:r>
            <a:r>
              <a:rPr lang="en-US" sz="2000" dirty="0">
                <a:latin typeface="Times New Roman" panose="02020603050405020304" pitchFamily="18" charset="0"/>
                <a:ea typeface="Trebuchet MS"/>
                <a:cs typeface="Times New Roman" panose="02020603050405020304" pitchFamily="18" charset="0"/>
                <a:sym typeface="Trebuchet MS"/>
              </a:rPr>
              <a:t> where you want the email to go to, am sending to my second email address </a:t>
            </a:r>
            <a:r>
              <a:rPr lang="en-US" sz="2000" dirty="0" err="1">
                <a:latin typeface="Times New Roman" panose="02020603050405020304" pitchFamily="18" charset="0"/>
                <a:ea typeface="Trebuchet MS"/>
                <a:cs typeface="Times New Roman" panose="02020603050405020304" pitchFamily="18" charset="0"/>
                <a:sym typeface="Trebuchet MS"/>
              </a:rPr>
              <a:t>yahoomail</a:t>
            </a:r>
            <a:r>
              <a:rPr lang="en-US" sz="2000" dirty="0">
                <a:latin typeface="Times New Roman" panose="02020603050405020304" pitchFamily="18" charset="0"/>
                <a:ea typeface="Trebuchet MS"/>
                <a:cs typeface="Times New Roman" panose="02020603050405020304" pitchFamily="18" charset="0"/>
                <a:sym typeface="Trebuchet MS"/>
              </a:rPr>
              <a:t> account </a:t>
            </a:r>
            <a:r>
              <a:rPr lang="en-US" sz="2000" dirty="0" err="1">
                <a:latin typeface="Times New Roman" panose="02020603050405020304" pitchFamily="18" charset="0"/>
                <a:ea typeface="Trebuchet MS"/>
                <a:cs typeface="Times New Roman" panose="02020603050405020304" pitchFamily="18" charset="0"/>
                <a:sym typeface="Trebuchet MS"/>
              </a:rPr>
              <a:t>i.e</a:t>
            </a:r>
            <a:r>
              <a:rPr lang="en-US" sz="2000" dirty="0">
                <a:latin typeface="Times New Roman" panose="02020603050405020304" pitchFamily="18" charset="0"/>
                <a:ea typeface="Trebuchet MS"/>
                <a:cs typeface="Times New Roman" panose="02020603050405020304" pitchFamily="18" charset="0"/>
                <a:sym typeface="Trebuchet MS"/>
              </a:rPr>
              <a:t> and I type email </a:t>
            </a:r>
            <a:r>
              <a:rPr lang="en-US" sz="2000" dirty="0">
                <a:latin typeface="Times New Roman" panose="02020603050405020304" pitchFamily="18" charset="0"/>
                <a:ea typeface="Trebuchet MS"/>
                <a:cs typeface="Times New Roman" panose="02020603050405020304" pitchFamily="18" charset="0"/>
                <a:sym typeface="Trebuchet MS"/>
                <a:hlinkClick r:id="rId2"/>
              </a:rPr>
              <a:t>oladebo_ayanniyi@yahoo.com</a:t>
            </a:r>
            <a:endParaRPr lang="en-US" sz="2000" dirty="0">
              <a:latin typeface="Times New Roman" panose="02020603050405020304" pitchFamily="18" charset="0"/>
              <a:ea typeface="Trebuchet MS"/>
              <a:cs typeface="Times New Roman" panose="02020603050405020304" pitchFamily="18" charset="0"/>
              <a:sym typeface="Trebuchet MS"/>
            </a:endParaRP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“Subject” fill in with by typing” Weather Report for today!!!”</a:t>
            </a: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“Message” drag the message icon on your left input schema to inside  “Message box”</a:t>
            </a: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Click on “Option” to Append n8n attribution and turn it ”off”</a:t>
            </a: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Go to the top to click on “Executive step” to see the output of Weather Report send to yahoo mail account on the left </a:t>
            </a:r>
          </a:p>
          <a:p>
            <a:pPr marL="0" indent="0">
              <a:buNone/>
            </a:pPr>
            <a:endParaRPr lang="en-US" sz="2800" dirty="0">
              <a:latin typeface="Trebuchet MS"/>
              <a:ea typeface="Trebuchet MS"/>
              <a:cs typeface="Trebuchet MS"/>
              <a:sym typeface="Trebuchet MS"/>
            </a:endParaRPr>
          </a:p>
          <a:p>
            <a:endParaRPr lang="en-US" dirty="0"/>
          </a:p>
        </p:txBody>
      </p:sp>
      <p:pic>
        <p:nvPicPr>
          <p:cNvPr id="14" name="Picture 13">
            <a:extLst>
              <a:ext uri="{FF2B5EF4-FFF2-40B4-BE49-F238E27FC236}">
                <a16:creationId xmlns:a16="http://schemas.microsoft.com/office/drawing/2014/main" id="{494D65E6-941A-36A3-B824-28424382703B}"/>
              </a:ext>
            </a:extLst>
          </p:cNvPr>
          <p:cNvPicPr>
            <a:picLocks noChangeAspect="1"/>
          </p:cNvPicPr>
          <p:nvPr/>
        </p:nvPicPr>
        <p:blipFill>
          <a:blip r:embed="rId3"/>
          <a:stretch>
            <a:fillRect/>
          </a:stretch>
        </p:blipFill>
        <p:spPr>
          <a:xfrm>
            <a:off x="5960723" y="952194"/>
            <a:ext cx="5907971" cy="2894934"/>
          </a:xfrm>
          <a:prstGeom prst="rect">
            <a:avLst/>
          </a:prstGeom>
        </p:spPr>
      </p:pic>
      <p:pic>
        <p:nvPicPr>
          <p:cNvPr id="6" name="Picture 5">
            <a:extLst>
              <a:ext uri="{FF2B5EF4-FFF2-40B4-BE49-F238E27FC236}">
                <a16:creationId xmlns:a16="http://schemas.microsoft.com/office/drawing/2014/main" id="{A80FD39C-A7AA-DD66-7229-2ACA6A177EED}"/>
              </a:ext>
            </a:extLst>
          </p:cNvPr>
          <p:cNvPicPr>
            <a:picLocks noChangeAspect="1"/>
          </p:cNvPicPr>
          <p:nvPr/>
        </p:nvPicPr>
        <p:blipFill>
          <a:blip r:embed="rId4"/>
          <a:stretch>
            <a:fillRect/>
          </a:stretch>
        </p:blipFill>
        <p:spPr>
          <a:xfrm>
            <a:off x="5960723" y="3963068"/>
            <a:ext cx="5907971" cy="2784257"/>
          </a:xfrm>
          <a:prstGeom prst="rect">
            <a:avLst/>
          </a:prstGeom>
        </p:spPr>
      </p:pic>
    </p:spTree>
    <p:extLst>
      <p:ext uri="{BB962C8B-B14F-4D97-AF65-F5344CB8AC3E}">
        <p14:creationId xmlns:p14="http://schemas.microsoft.com/office/powerpoint/2010/main" val="1351915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60F7-B8C5-BF1A-B953-12B985665391}"/>
              </a:ext>
            </a:extLst>
          </p:cNvPr>
          <p:cNvSpPr>
            <a:spLocks noGrp="1"/>
          </p:cNvSpPr>
          <p:nvPr>
            <p:ph type="title"/>
          </p:nvPr>
        </p:nvSpPr>
        <p:spPr>
          <a:xfrm>
            <a:off x="838200" y="244480"/>
            <a:ext cx="10515600" cy="936138"/>
          </a:xfrm>
        </p:spPr>
        <p:txBody>
          <a:bodyPr/>
          <a:lstStyle/>
          <a:p>
            <a:pPr marL="571500" indent="-571500">
              <a:buFont typeface="Wingdings" pitchFamily="2" charset="2"/>
              <a:buChar char="q"/>
            </a:pPr>
            <a:r>
              <a:rPr lang="en-US" dirty="0"/>
              <a:t>Our First Weather Automation Report</a:t>
            </a:r>
          </a:p>
        </p:txBody>
      </p:sp>
      <p:sp>
        <p:nvSpPr>
          <p:cNvPr id="3" name="Content Placeholder 2">
            <a:extLst>
              <a:ext uri="{FF2B5EF4-FFF2-40B4-BE49-F238E27FC236}">
                <a16:creationId xmlns:a16="http://schemas.microsoft.com/office/drawing/2014/main" id="{299726DC-3B6E-FF28-59CE-4BBE655A4445}"/>
              </a:ext>
            </a:extLst>
          </p:cNvPr>
          <p:cNvSpPr>
            <a:spLocks noGrp="1"/>
          </p:cNvSpPr>
          <p:nvPr>
            <p:ph idx="1"/>
          </p:nvPr>
        </p:nvSpPr>
        <p:spPr>
          <a:xfrm>
            <a:off x="461963" y="1066644"/>
            <a:ext cx="4920266" cy="5534183"/>
          </a:xfrm>
        </p:spPr>
        <p:txBody>
          <a:bodyPr>
            <a:normAutofit/>
          </a:bodyPr>
          <a:lstStyle/>
          <a:p>
            <a:pPr>
              <a:buFont typeface="Wingdings" pitchFamily="2" charset="2"/>
              <a:buChar char="v"/>
            </a:pPr>
            <a:r>
              <a:rPr lang="en-US" sz="2800" dirty="0">
                <a:latin typeface="Trebuchet MS"/>
                <a:ea typeface="Trebuchet MS"/>
                <a:cs typeface="Trebuchet MS"/>
                <a:sym typeface="Trebuchet MS"/>
              </a:rPr>
              <a:t> Situation and background purpose</a:t>
            </a:r>
          </a:p>
          <a:p>
            <a:pPr marL="0" indent="0">
              <a:buNone/>
            </a:pPr>
            <a:endParaRPr lang="en-US" sz="2000" dirty="0">
              <a:latin typeface="Times New Roman" panose="02020603050405020304" pitchFamily="18" charset="0"/>
              <a:ea typeface="Trebuchet MS"/>
              <a:cs typeface="Times New Roman" panose="02020603050405020304" pitchFamily="18" charset="0"/>
              <a:sym typeface="Trebuchet MS"/>
            </a:endParaRP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However here is complete AI Automation on weather report project in Los Angeles</a:t>
            </a: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However please remember An automation is pre-defined and </a:t>
            </a:r>
            <a:r>
              <a:rPr lang="en-US" sz="2000" b="1" dirty="0">
                <a:latin typeface="Times New Roman" panose="02020603050405020304" pitchFamily="18" charset="0"/>
                <a:ea typeface="Trebuchet MS"/>
                <a:cs typeface="Times New Roman" panose="02020603050405020304" pitchFamily="18" charset="0"/>
                <a:sym typeface="Trebuchet MS"/>
              </a:rPr>
              <a:t>fixed</a:t>
            </a:r>
          </a:p>
          <a:p>
            <a:pPr>
              <a:buFont typeface="Wingdings" pitchFamily="2" charset="2"/>
              <a:buChar char="§"/>
            </a:pPr>
            <a:endParaRPr lang="en-US" sz="2000" dirty="0">
              <a:latin typeface="Times New Roman" panose="02020603050405020304" pitchFamily="18" charset="0"/>
              <a:ea typeface="Trebuchet MS"/>
              <a:cs typeface="Times New Roman" panose="02020603050405020304" pitchFamily="18" charset="0"/>
              <a:sym typeface="Trebuchet MS"/>
            </a:endParaRPr>
          </a:p>
          <a:p>
            <a:pPr marL="0" indent="0">
              <a:buNone/>
            </a:pPr>
            <a:endParaRPr lang="en-US" sz="2800" dirty="0">
              <a:latin typeface="Trebuchet MS"/>
              <a:ea typeface="Trebuchet MS"/>
              <a:cs typeface="Trebuchet MS"/>
              <a:sym typeface="Trebuchet MS"/>
            </a:endParaRPr>
          </a:p>
          <a:p>
            <a:endParaRPr lang="en-US" dirty="0"/>
          </a:p>
        </p:txBody>
      </p:sp>
      <p:pic>
        <p:nvPicPr>
          <p:cNvPr id="7" name="Picture 6">
            <a:extLst>
              <a:ext uri="{FF2B5EF4-FFF2-40B4-BE49-F238E27FC236}">
                <a16:creationId xmlns:a16="http://schemas.microsoft.com/office/drawing/2014/main" id="{A5E550AB-D4F5-9D33-159F-5971DBFD9DF0}"/>
              </a:ext>
            </a:extLst>
          </p:cNvPr>
          <p:cNvPicPr>
            <a:picLocks noChangeAspect="1"/>
          </p:cNvPicPr>
          <p:nvPr/>
        </p:nvPicPr>
        <p:blipFill>
          <a:blip r:embed="rId2"/>
          <a:stretch>
            <a:fillRect/>
          </a:stretch>
        </p:blipFill>
        <p:spPr>
          <a:xfrm>
            <a:off x="5428058" y="1066644"/>
            <a:ext cx="6763941" cy="5402736"/>
          </a:xfrm>
          <a:prstGeom prst="rect">
            <a:avLst/>
          </a:prstGeom>
        </p:spPr>
      </p:pic>
    </p:spTree>
    <p:extLst>
      <p:ext uri="{BB962C8B-B14F-4D97-AF65-F5344CB8AC3E}">
        <p14:creationId xmlns:p14="http://schemas.microsoft.com/office/powerpoint/2010/main" val="2371845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60F7-B8C5-BF1A-B953-12B985665391}"/>
              </a:ext>
            </a:extLst>
          </p:cNvPr>
          <p:cNvSpPr>
            <a:spLocks noGrp="1"/>
          </p:cNvSpPr>
          <p:nvPr>
            <p:ph type="title"/>
          </p:nvPr>
        </p:nvSpPr>
        <p:spPr>
          <a:xfrm>
            <a:off x="838200" y="244480"/>
            <a:ext cx="10515600" cy="936138"/>
          </a:xfrm>
        </p:spPr>
        <p:txBody>
          <a:bodyPr/>
          <a:lstStyle/>
          <a:p>
            <a:pPr marL="571500" indent="-571500">
              <a:buFont typeface="Wingdings" pitchFamily="2" charset="2"/>
              <a:buChar char="q"/>
            </a:pPr>
            <a:r>
              <a:rPr lang="en-US" dirty="0"/>
              <a:t>Our First Weather Automation Report</a:t>
            </a:r>
          </a:p>
        </p:txBody>
      </p:sp>
      <p:sp>
        <p:nvSpPr>
          <p:cNvPr id="3" name="Content Placeholder 2">
            <a:extLst>
              <a:ext uri="{FF2B5EF4-FFF2-40B4-BE49-F238E27FC236}">
                <a16:creationId xmlns:a16="http://schemas.microsoft.com/office/drawing/2014/main" id="{299726DC-3B6E-FF28-59CE-4BBE655A4445}"/>
              </a:ext>
            </a:extLst>
          </p:cNvPr>
          <p:cNvSpPr>
            <a:spLocks noGrp="1"/>
          </p:cNvSpPr>
          <p:nvPr>
            <p:ph idx="1"/>
          </p:nvPr>
        </p:nvSpPr>
        <p:spPr>
          <a:xfrm>
            <a:off x="461963" y="1180618"/>
            <a:ext cx="3538537" cy="5420209"/>
          </a:xfrm>
        </p:spPr>
        <p:txBody>
          <a:bodyPr>
            <a:normAutofit/>
          </a:bodyPr>
          <a:lstStyle/>
          <a:p>
            <a:pPr>
              <a:buFont typeface="Wingdings" pitchFamily="2" charset="2"/>
              <a:buChar char="v"/>
            </a:pPr>
            <a:r>
              <a:rPr lang="en-US" sz="2800" dirty="0">
                <a:latin typeface="Trebuchet MS"/>
                <a:ea typeface="Trebuchet MS"/>
                <a:cs typeface="Trebuchet MS"/>
                <a:sym typeface="Trebuchet MS"/>
              </a:rPr>
              <a:t> Situation and background purpose</a:t>
            </a:r>
          </a:p>
          <a:p>
            <a:pPr marL="0" indent="0">
              <a:buNone/>
            </a:pPr>
            <a:endParaRPr lang="en-US" sz="2000" dirty="0">
              <a:latin typeface="Times New Roman" panose="02020603050405020304" pitchFamily="18" charset="0"/>
              <a:ea typeface="Trebuchet MS"/>
              <a:cs typeface="Times New Roman" panose="02020603050405020304" pitchFamily="18" charset="0"/>
              <a:sym typeface="Trebuchet MS"/>
            </a:endParaRP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However here is the inbox and the content of the message in my </a:t>
            </a:r>
            <a:r>
              <a:rPr lang="en-US" sz="2000" dirty="0" err="1">
                <a:latin typeface="Times New Roman" panose="02020603050405020304" pitchFamily="18" charset="0"/>
                <a:ea typeface="Trebuchet MS"/>
                <a:cs typeface="Times New Roman" panose="02020603050405020304" pitchFamily="18" charset="0"/>
                <a:sym typeface="Trebuchet MS"/>
              </a:rPr>
              <a:t>yahoomail</a:t>
            </a:r>
            <a:r>
              <a:rPr lang="en-US" sz="2000" dirty="0">
                <a:latin typeface="Times New Roman" panose="02020603050405020304" pitchFamily="18" charset="0"/>
                <a:ea typeface="Trebuchet MS"/>
                <a:cs typeface="Times New Roman" panose="02020603050405020304" pitchFamily="18" charset="0"/>
                <a:sym typeface="Trebuchet MS"/>
              </a:rPr>
              <a:t> account with send message of “Weather report for today!!!” in Los Angeles </a:t>
            </a:r>
          </a:p>
          <a:p>
            <a:pPr marL="0" indent="0">
              <a:buNone/>
            </a:pPr>
            <a:endParaRPr lang="en-US" sz="2800" dirty="0">
              <a:latin typeface="Trebuchet MS"/>
              <a:ea typeface="Trebuchet MS"/>
              <a:cs typeface="Trebuchet MS"/>
              <a:sym typeface="Trebuchet MS"/>
            </a:endParaRPr>
          </a:p>
          <a:p>
            <a:endParaRPr lang="en-US" dirty="0"/>
          </a:p>
        </p:txBody>
      </p:sp>
      <p:pic>
        <p:nvPicPr>
          <p:cNvPr id="5" name="Picture 4">
            <a:extLst>
              <a:ext uri="{FF2B5EF4-FFF2-40B4-BE49-F238E27FC236}">
                <a16:creationId xmlns:a16="http://schemas.microsoft.com/office/drawing/2014/main" id="{21D69BB2-D065-C4FE-A834-7FB733A20905}"/>
              </a:ext>
            </a:extLst>
          </p:cNvPr>
          <p:cNvPicPr>
            <a:picLocks noChangeAspect="1"/>
          </p:cNvPicPr>
          <p:nvPr/>
        </p:nvPicPr>
        <p:blipFill>
          <a:blip r:embed="rId2"/>
          <a:stretch>
            <a:fillRect/>
          </a:stretch>
        </p:blipFill>
        <p:spPr>
          <a:xfrm>
            <a:off x="4091940" y="3726539"/>
            <a:ext cx="7863840" cy="2979736"/>
          </a:xfrm>
          <a:prstGeom prst="rect">
            <a:avLst/>
          </a:prstGeom>
        </p:spPr>
      </p:pic>
      <p:pic>
        <p:nvPicPr>
          <p:cNvPr id="6" name="Picture 5">
            <a:extLst>
              <a:ext uri="{FF2B5EF4-FFF2-40B4-BE49-F238E27FC236}">
                <a16:creationId xmlns:a16="http://schemas.microsoft.com/office/drawing/2014/main" id="{E38D7D25-A577-2B7F-A2F4-F673C3A4E69C}"/>
              </a:ext>
            </a:extLst>
          </p:cNvPr>
          <p:cNvPicPr>
            <a:picLocks noChangeAspect="1"/>
          </p:cNvPicPr>
          <p:nvPr/>
        </p:nvPicPr>
        <p:blipFill>
          <a:blip r:embed="rId3"/>
          <a:stretch>
            <a:fillRect/>
          </a:stretch>
        </p:blipFill>
        <p:spPr>
          <a:xfrm>
            <a:off x="4091940" y="1410634"/>
            <a:ext cx="7772400" cy="1999561"/>
          </a:xfrm>
          <a:prstGeom prst="rect">
            <a:avLst/>
          </a:prstGeom>
        </p:spPr>
      </p:pic>
    </p:spTree>
    <p:extLst>
      <p:ext uri="{BB962C8B-B14F-4D97-AF65-F5344CB8AC3E}">
        <p14:creationId xmlns:p14="http://schemas.microsoft.com/office/powerpoint/2010/main" val="1846629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60F7-B8C5-BF1A-B953-12B985665391}"/>
              </a:ext>
            </a:extLst>
          </p:cNvPr>
          <p:cNvSpPr>
            <a:spLocks noGrp="1"/>
          </p:cNvSpPr>
          <p:nvPr>
            <p:ph type="title"/>
          </p:nvPr>
        </p:nvSpPr>
        <p:spPr>
          <a:xfrm>
            <a:off x="838200" y="244480"/>
            <a:ext cx="10515600" cy="936138"/>
          </a:xfrm>
        </p:spPr>
        <p:txBody>
          <a:bodyPr/>
          <a:lstStyle/>
          <a:p>
            <a:pPr marL="571500" indent="-571500">
              <a:buFont typeface="Wingdings" pitchFamily="2" charset="2"/>
              <a:buChar char="q"/>
            </a:pPr>
            <a:r>
              <a:rPr lang="en-US" dirty="0"/>
              <a:t>Executive Summary &amp; Conclusion</a:t>
            </a:r>
          </a:p>
        </p:txBody>
      </p:sp>
      <p:sp>
        <p:nvSpPr>
          <p:cNvPr id="3" name="Content Placeholder 2">
            <a:extLst>
              <a:ext uri="{FF2B5EF4-FFF2-40B4-BE49-F238E27FC236}">
                <a16:creationId xmlns:a16="http://schemas.microsoft.com/office/drawing/2014/main" id="{299726DC-3B6E-FF28-59CE-4BBE655A4445}"/>
              </a:ext>
            </a:extLst>
          </p:cNvPr>
          <p:cNvSpPr>
            <a:spLocks noGrp="1"/>
          </p:cNvSpPr>
          <p:nvPr>
            <p:ph idx="1"/>
          </p:nvPr>
        </p:nvSpPr>
        <p:spPr>
          <a:xfrm>
            <a:off x="461962" y="1579567"/>
            <a:ext cx="9859327" cy="5021260"/>
          </a:xfrm>
        </p:spPr>
        <p:txBody>
          <a:bodyPr>
            <a:normAutofit fontScale="92500" lnSpcReduction="20000"/>
          </a:bodyPr>
          <a:lstStyle/>
          <a:p>
            <a:pPr>
              <a:buFont typeface="Wingdings" pitchFamily="2" charset="2"/>
              <a:buChar char="v"/>
            </a:pPr>
            <a:r>
              <a:rPr lang="en-US" sz="2800" dirty="0">
                <a:latin typeface="Trebuchet MS"/>
                <a:ea typeface="Trebuchet MS"/>
                <a:cs typeface="Trebuchet MS"/>
                <a:sym typeface="Trebuchet MS"/>
              </a:rPr>
              <a:t> Situation and background purpose</a:t>
            </a:r>
          </a:p>
          <a:p>
            <a:pPr marL="0" indent="0">
              <a:buNone/>
            </a:pPr>
            <a:endParaRPr lang="en-US" sz="2000" dirty="0">
              <a:latin typeface="Times New Roman" panose="02020603050405020304" pitchFamily="18" charset="0"/>
              <a:ea typeface="Trebuchet MS"/>
              <a:cs typeface="Times New Roman" panose="02020603050405020304" pitchFamily="18" charset="0"/>
              <a:sym typeface="Trebuchet MS"/>
            </a:endParaRPr>
          </a:p>
          <a:p>
            <a:pPr marL="0" indent="0">
              <a:buNone/>
            </a:pPr>
            <a:r>
              <a:rPr lang="en-US" sz="2000" dirty="0">
                <a:latin typeface="Times New Roman" panose="02020603050405020304" pitchFamily="18" charset="0"/>
                <a:ea typeface="Trebuchet MS"/>
                <a:cs typeface="Times New Roman" panose="02020603050405020304" pitchFamily="18" charset="0"/>
                <a:sym typeface="Trebuchet MS"/>
              </a:rPr>
              <a:t>Executive Summary</a:t>
            </a:r>
          </a:p>
          <a:p>
            <a:pPr>
              <a:buFont typeface="Wingdings" pitchFamily="2" charset="2"/>
              <a:buChar char="§"/>
            </a:pPr>
            <a:r>
              <a:rPr lang="en-US" sz="1800" dirty="0">
                <a:effectLst/>
                <a:latin typeface="Times New Roman" panose="02020603050405020304" pitchFamily="18" charset="0"/>
                <a:ea typeface="Times New Roman" panose="02020603050405020304" pitchFamily="18" charset="0"/>
              </a:rPr>
              <a:t>The AI-powered weather report automation project successfully streamlines the process of collecting, analyzing, and delivering accurate weather forecasts. By integrating real-time weather APIs with automated parsing, temperature range calculation, and personalized report generation, the system eliminates manual data handling and ensures consistent, timely updates. This solution provides clear, location-specific summaries such as daily highs and lows, enabling faster decision-making for both internal and external stakeholders.</a:t>
            </a:r>
          </a:p>
          <a:p>
            <a:pPr>
              <a:buFont typeface="Wingdings" pitchFamily="2" charset="2"/>
              <a:buChar char="§"/>
            </a:pPr>
            <a:endParaRPr lang="en-US" sz="2000" dirty="0">
              <a:latin typeface="Times New Roman" panose="02020603050405020304" pitchFamily="18" charset="0"/>
              <a:ea typeface="Trebuchet MS"/>
              <a:cs typeface="Times New Roman" panose="02020603050405020304" pitchFamily="18" charset="0"/>
              <a:sym typeface="Trebuchet MS"/>
            </a:endParaRPr>
          </a:p>
          <a:p>
            <a:pPr marL="0" indent="0">
              <a:buNone/>
            </a:pPr>
            <a:r>
              <a:rPr lang="en-US" sz="2000" dirty="0">
                <a:latin typeface="Times New Roman" panose="02020603050405020304" pitchFamily="18" charset="0"/>
                <a:ea typeface="Trebuchet MS"/>
                <a:cs typeface="Times New Roman" panose="02020603050405020304" pitchFamily="18" charset="0"/>
                <a:sym typeface="Trebuchet MS"/>
              </a:rPr>
              <a:t>Conclusion:</a:t>
            </a:r>
          </a:p>
          <a:p>
            <a:pPr>
              <a:buFont typeface="Wingdings" pitchFamily="2" charset="2"/>
              <a:buChar char="§"/>
            </a:pPr>
            <a:r>
              <a:rPr lang="en-US" sz="1800" dirty="0">
                <a:effectLst/>
                <a:latin typeface="Times New Roman" panose="02020603050405020304" pitchFamily="18" charset="0"/>
                <a:ea typeface="Times New Roman" panose="02020603050405020304" pitchFamily="18" charset="0"/>
              </a:rPr>
              <a:t>The automation has proven effective in improving efficiency, accuracy, and timeliness of weather reporting. By reducing human intervention, the system minimizes errors and ensures consistent delivery of insights. This project demonstrates the value of AI-driven automation in operational workflows and sets the foundation for scaling to multi-location forecasting, historical trend analysis, and integration with other decision-support systems.</a:t>
            </a:r>
          </a:p>
          <a:p>
            <a:pPr>
              <a:buFont typeface="Wingdings" pitchFamily="2" charset="2"/>
              <a:buChar char="§"/>
            </a:pPr>
            <a:endParaRPr lang="en-US" sz="2000" dirty="0">
              <a:latin typeface="Times New Roman" panose="02020603050405020304" pitchFamily="18" charset="0"/>
              <a:ea typeface="Trebuchet MS"/>
              <a:cs typeface="Times New Roman" panose="02020603050405020304" pitchFamily="18" charset="0"/>
              <a:sym typeface="Trebuchet MS"/>
            </a:endParaRPr>
          </a:p>
          <a:p>
            <a:pPr marL="0" indent="0">
              <a:buNone/>
            </a:pPr>
            <a:r>
              <a:rPr lang="en-US" sz="2000" dirty="0">
                <a:latin typeface="Times New Roman" panose="02020603050405020304" pitchFamily="18" charset="0"/>
                <a:ea typeface="Trebuchet MS"/>
                <a:cs typeface="Times New Roman" panose="02020603050405020304" pitchFamily="18" charset="0"/>
                <a:sym typeface="Trebuchet MS"/>
              </a:rPr>
              <a:t> </a:t>
            </a:r>
            <a:endParaRPr lang="en-US" sz="2800" dirty="0">
              <a:latin typeface="Trebuchet MS"/>
              <a:ea typeface="Trebuchet MS"/>
              <a:cs typeface="Trebuchet MS"/>
              <a:sym typeface="Trebuchet MS"/>
            </a:endParaRPr>
          </a:p>
          <a:p>
            <a:endParaRPr lang="en-US" dirty="0"/>
          </a:p>
        </p:txBody>
      </p:sp>
    </p:spTree>
    <p:extLst>
      <p:ext uri="{BB962C8B-B14F-4D97-AF65-F5344CB8AC3E}">
        <p14:creationId xmlns:p14="http://schemas.microsoft.com/office/powerpoint/2010/main" val="4088218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60F7-B8C5-BF1A-B953-12B985665391}"/>
              </a:ext>
            </a:extLst>
          </p:cNvPr>
          <p:cNvSpPr>
            <a:spLocks noGrp="1"/>
          </p:cNvSpPr>
          <p:nvPr>
            <p:ph type="title"/>
          </p:nvPr>
        </p:nvSpPr>
        <p:spPr/>
        <p:txBody>
          <a:bodyPr/>
          <a:lstStyle/>
          <a:p>
            <a:pPr marL="571500" indent="-571500">
              <a:buFont typeface="Wingdings" pitchFamily="2" charset="2"/>
              <a:buChar char="q"/>
            </a:pPr>
            <a:r>
              <a:rPr lang="en-US" dirty="0"/>
              <a:t>Content</a:t>
            </a:r>
          </a:p>
        </p:txBody>
      </p:sp>
      <p:sp>
        <p:nvSpPr>
          <p:cNvPr id="3" name="Content Placeholder 2">
            <a:extLst>
              <a:ext uri="{FF2B5EF4-FFF2-40B4-BE49-F238E27FC236}">
                <a16:creationId xmlns:a16="http://schemas.microsoft.com/office/drawing/2014/main" id="{299726DC-3B6E-FF28-59CE-4BBE655A4445}"/>
              </a:ext>
            </a:extLst>
          </p:cNvPr>
          <p:cNvSpPr>
            <a:spLocks noGrp="1"/>
          </p:cNvSpPr>
          <p:nvPr>
            <p:ph idx="1"/>
          </p:nvPr>
        </p:nvSpPr>
        <p:spPr/>
        <p:txBody>
          <a:bodyPr>
            <a:normAutofit fontScale="92500" lnSpcReduction="20000"/>
          </a:bodyPr>
          <a:lstStyle/>
          <a:p>
            <a:pPr marL="108000" marR="0" lvl="1" indent="0" algn="l" rtl="0">
              <a:lnSpc>
                <a:spcPct val="90000"/>
              </a:lnSpc>
              <a:spcBef>
                <a:spcPts val="0"/>
              </a:spcBef>
              <a:spcAft>
                <a:spcPts val="0"/>
              </a:spcAft>
              <a:buClr>
                <a:srgbClr val="28BA73"/>
              </a:buClr>
              <a:buSzPts val="1600"/>
              <a:buFont typeface="Arial"/>
              <a:buNone/>
            </a:pPr>
            <a:r>
              <a:rPr lang="en-US" sz="2600" b="1" dirty="0">
                <a:latin typeface="Times New Roman" panose="02020603050405020304" pitchFamily="18" charset="0"/>
                <a:ea typeface="Trebuchet MS"/>
                <a:cs typeface="Times New Roman" panose="02020603050405020304" pitchFamily="18" charset="0"/>
                <a:sym typeface="Trebuchet MS"/>
              </a:rPr>
              <a:t>Content:</a:t>
            </a:r>
          </a:p>
          <a:p>
            <a:pPr marL="108000" marR="0" lvl="1" indent="0" algn="l" rtl="0">
              <a:lnSpc>
                <a:spcPct val="90000"/>
              </a:lnSpc>
              <a:spcBef>
                <a:spcPts val="0"/>
              </a:spcBef>
              <a:spcAft>
                <a:spcPts val="0"/>
              </a:spcAft>
              <a:buClr>
                <a:srgbClr val="28BA73"/>
              </a:buClr>
              <a:buSzPts val="1600"/>
              <a:buFont typeface="Arial"/>
              <a:buNone/>
            </a:pPr>
            <a:endParaRPr lang="en-US" dirty="0">
              <a:solidFill>
                <a:schemeClr val="dk1"/>
              </a:solidFill>
              <a:latin typeface="Times New Roman" panose="02020603050405020304" pitchFamily="18" charset="0"/>
              <a:ea typeface="Trebuchet MS"/>
              <a:cs typeface="Times New Roman" panose="02020603050405020304" pitchFamily="18" charset="0"/>
              <a:sym typeface="Trebuchet MS"/>
            </a:endParaRPr>
          </a:p>
          <a:p>
            <a:pPr marL="108000" marR="0" lvl="1" indent="0" algn="l" rtl="0">
              <a:lnSpc>
                <a:spcPct val="90000"/>
              </a:lnSpc>
              <a:spcBef>
                <a:spcPts val="0"/>
              </a:spcBef>
              <a:spcAft>
                <a:spcPts val="0"/>
              </a:spcAft>
              <a:buClr>
                <a:srgbClr val="28BA73"/>
              </a:buClr>
              <a:buSzPts val="1600"/>
              <a:buFont typeface="Arial"/>
              <a:buNone/>
            </a:pPr>
            <a:r>
              <a:rPr lang="en-US" sz="2600" dirty="0">
                <a:latin typeface="Times New Roman" panose="02020603050405020304" pitchFamily="18" charset="0"/>
                <a:cs typeface="Times New Roman" panose="02020603050405020304" pitchFamily="18" charset="0"/>
                <a:sym typeface="Trebuchet MS"/>
              </a:rPr>
              <a:t>Project Overview </a:t>
            </a:r>
            <a:endParaRPr lang="en-US" sz="2600" dirty="0">
              <a:latin typeface="Times New Roman" panose="02020603050405020304" pitchFamily="18" charset="0"/>
              <a:cs typeface="Times New Roman" panose="02020603050405020304" pitchFamily="18" charset="0"/>
            </a:endParaRPr>
          </a:p>
          <a:p>
            <a:pPr marL="324000" lvl="1" indent="-216000">
              <a:spcBef>
                <a:spcPts val="300"/>
              </a:spcBef>
              <a:buClr>
                <a:srgbClr val="28BA73"/>
              </a:buClr>
              <a:buSzPts val="1600"/>
              <a:buFont typeface="Trebuchet MS"/>
              <a:buChar char="•"/>
            </a:pPr>
            <a:r>
              <a:rPr lang="en-US" dirty="0">
                <a:latin typeface="Times New Roman" panose="02020603050405020304" pitchFamily="18" charset="0"/>
                <a:ea typeface="Trebuchet MS"/>
                <a:cs typeface="Times New Roman" panose="02020603050405020304" pitchFamily="18" charset="0"/>
                <a:sym typeface="Trebuchet MS"/>
              </a:rPr>
              <a:t>S</a:t>
            </a:r>
            <a:r>
              <a:rPr lang="en-US" sz="1800" dirty="0">
                <a:latin typeface="Times New Roman" panose="02020603050405020304" pitchFamily="18" charset="0"/>
                <a:ea typeface="Trebuchet MS"/>
                <a:cs typeface="Times New Roman" panose="02020603050405020304" pitchFamily="18" charset="0"/>
                <a:sym typeface="Trebuchet MS"/>
              </a:rPr>
              <a:t>ituation and background</a:t>
            </a:r>
            <a:endParaRPr lang="en-US" sz="1800" dirty="0">
              <a:latin typeface="Times New Roman" panose="02020603050405020304" pitchFamily="18" charset="0"/>
              <a:cs typeface="Times New Roman" panose="02020603050405020304" pitchFamily="18" charset="0"/>
            </a:endParaRPr>
          </a:p>
          <a:p>
            <a:pPr marL="550800" marR="0" lvl="2" indent="-114399" algn="l" rtl="0">
              <a:lnSpc>
                <a:spcPct val="90000"/>
              </a:lnSpc>
              <a:spcBef>
                <a:spcPts val="300"/>
              </a:spcBef>
              <a:spcAft>
                <a:spcPts val="0"/>
              </a:spcAft>
              <a:buClr>
                <a:srgbClr val="28BA73"/>
              </a:buClr>
              <a:buSzPts val="1600"/>
              <a:buFont typeface="Trebuchet MS"/>
              <a:buNone/>
            </a:pPr>
            <a:endParaRPr lang="en-US" sz="1800" b="0" i="0" u="none" strike="noStrike" cap="none" dirty="0">
              <a:latin typeface="Times New Roman" panose="02020603050405020304" pitchFamily="18" charset="0"/>
              <a:ea typeface="Trebuchet MS"/>
              <a:cs typeface="Times New Roman" panose="02020603050405020304" pitchFamily="18" charset="0"/>
              <a:sym typeface="Trebuchet MS"/>
            </a:endParaRPr>
          </a:p>
          <a:p>
            <a:pPr marL="108000" marR="0" lvl="1" indent="0" algn="l" rtl="0">
              <a:lnSpc>
                <a:spcPct val="90000"/>
              </a:lnSpc>
              <a:spcBef>
                <a:spcPts val="300"/>
              </a:spcBef>
              <a:spcAft>
                <a:spcPts val="0"/>
              </a:spcAft>
              <a:buClr>
                <a:srgbClr val="28BA73"/>
              </a:buClr>
              <a:buSzPts val="1600"/>
              <a:buFont typeface="Arial"/>
              <a:buNone/>
            </a:pPr>
            <a:r>
              <a:rPr lang="en-US" sz="2200" b="1" dirty="0">
                <a:latin typeface="Times New Roman" panose="02020603050405020304" pitchFamily="18" charset="0"/>
                <a:cs typeface="Times New Roman" panose="02020603050405020304" pitchFamily="18" charset="0"/>
                <a:sym typeface="Trebuchet MS"/>
              </a:rPr>
              <a:t>n8n Objectives/Introduction</a:t>
            </a:r>
            <a:endParaRPr lang="en-US" sz="2200" b="1" dirty="0">
              <a:latin typeface="Times New Roman" panose="02020603050405020304" pitchFamily="18" charset="0"/>
              <a:cs typeface="Times New Roman" panose="02020603050405020304" pitchFamily="18" charset="0"/>
            </a:endParaRPr>
          </a:p>
          <a:p>
            <a:pPr marL="324000" lvl="1" indent="-216000">
              <a:spcBef>
                <a:spcPts val="300"/>
              </a:spcBef>
              <a:buClr>
                <a:srgbClr val="28BA73"/>
              </a:buClr>
              <a:buSzPts val="1600"/>
              <a:buFont typeface="Trebuchet MS"/>
              <a:buChar char="•"/>
            </a:pPr>
            <a:r>
              <a:rPr lang="en-US" sz="1800" dirty="0">
                <a:latin typeface="Times New Roman" panose="02020603050405020304" pitchFamily="18" charset="0"/>
                <a:ea typeface="Trebuchet MS"/>
                <a:cs typeface="Times New Roman" panose="02020603050405020304" pitchFamily="18" charset="0"/>
                <a:sym typeface="Trebuchet MS"/>
              </a:rPr>
              <a:t>Identify problem(s) or opportunity</a:t>
            </a:r>
            <a:endParaRPr lang="en-US" dirty="0">
              <a:latin typeface="Times New Roman" panose="02020603050405020304" pitchFamily="18" charset="0"/>
              <a:cs typeface="Times New Roman" panose="02020603050405020304" pitchFamily="18" charset="0"/>
            </a:endParaRPr>
          </a:p>
          <a:p>
            <a:pPr marL="550800" marR="0" lvl="2" indent="-114399" algn="l" rtl="0">
              <a:lnSpc>
                <a:spcPct val="90000"/>
              </a:lnSpc>
              <a:spcBef>
                <a:spcPts val="300"/>
              </a:spcBef>
              <a:spcAft>
                <a:spcPts val="0"/>
              </a:spcAft>
              <a:buClr>
                <a:srgbClr val="28BA73"/>
              </a:buClr>
              <a:buSzPts val="1600"/>
              <a:buFont typeface="Trebuchet MS"/>
              <a:buNone/>
            </a:pPr>
            <a:endParaRPr lang="en-US" sz="1800" b="0" i="0" u="none" strike="noStrike" cap="none" dirty="0">
              <a:latin typeface="Times New Roman" panose="02020603050405020304" pitchFamily="18" charset="0"/>
              <a:ea typeface="Trebuchet MS"/>
              <a:cs typeface="Times New Roman" panose="02020603050405020304" pitchFamily="18" charset="0"/>
              <a:sym typeface="Trebuchet MS"/>
            </a:endParaRPr>
          </a:p>
          <a:p>
            <a:pPr marL="108000" marR="0" lvl="1" indent="0" algn="l" rtl="0">
              <a:lnSpc>
                <a:spcPct val="90000"/>
              </a:lnSpc>
              <a:spcBef>
                <a:spcPts val="300"/>
              </a:spcBef>
              <a:spcAft>
                <a:spcPts val="0"/>
              </a:spcAft>
              <a:buClr>
                <a:srgbClr val="28BA73"/>
              </a:buClr>
              <a:buSzPts val="1600"/>
              <a:buFont typeface="Arial"/>
              <a:buNone/>
            </a:pPr>
            <a:r>
              <a:rPr lang="en-US" sz="2600" dirty="0">
                <a:latin typeface="Times New Roman" panose="02020603050405020304" pitchFamily="18" charset="0"/>
                <a:ea typeface="Trebuchet MS"/>
                <a:cs typeface="Times New Roman" panose="02020603050405020304" pitchFamily="18" charset="0"/>
                <a:sym typeface="Trebuchet MS"/>
              </a:rPr>
              <a:t>Benefit of using n8n</a:t>
            </a:r>
            <a:endParaRPr lang="en-US" sz="2600" dirty="0">
              <a:latin typeface="Times New Roman" panose="02020603050405020304" pitchFamily="18" charset="0"/>
              <a:cs typeface="Times New Roman" panose="02020603050405020304" pitchFamily="18" charset="0"/>
            </a:endParaRPr>
          </a:p>
          <a:p>
            <a:pPr marL="323999" marR="0" lvl="1" indent="-216000" algn="l" rtl="0">
              <a:lnSpc>
                <a:spcPct val="100000"/>
              </a:lnSpc>
              <a:spcBef>
                <a:spcPts val="300"/>
              </a:spcBef>
              <a:spcAft>
                <a:spcPts val="0"/>
              </a:spcAft>
              <a:buClr>
                <a:srgbClr val="28BA73"/>
              </a:buClr>
              <a:buSzPts val="1600"/>
              <a:buFont typeface="Trebuchet MS"/>
              <a:buChar char="•"/>
            </a:pPr>
            <a:r>
              <a:rPr lang="en-US" sz="1900" dirty="0">
                <a:latin typeface="Times New Roman" panose="02020603050405020304" pitchFamily="18" charset="0"/>
                <a:ea typeface="Trebuchet MS"/>
                <a:cs typeface="Times New Roman" panose="02020603050405020304" pitchFamily="18" charset="0"/>
                <a:sym typeface="Trebuchet MS"/>
              </a:rPr>
              <a:t>State hypothesis</a:t>
            </a:r>
          </a:p>
          <a:p>
            <a:pPr marL="0" marR="0" lvl="0" indent="0" algn="l" rtl="0">
              <a:lnSpc>
                <a:spcPct val="100000"/>
              </a:lnSpc>
              <a:spcBef>
                <a:spcPts val="300"/>
              </a:spcBef>
              <a:spcAft>
                <a:spcPts val="0"/>
              </a:spcAft>
              <a:buNone/>
            </a:pPr>
            <a:endParaRPr lang="en-US" sz="1800" dirty="0">
              <a:latin typeface="Times New Roman" panose="02020603050405020304" pitchFamily="18" charset="0"/>
              <a:ea typeface="Trebuchet MS"/>
              <a:cs typeface="Times New Roman" panose="02020603050405020304" pitchFamily="18" charset="0"/>
              <a:sym typeface="Trebuchet MS"/>
            </a:endParaRPr>
          </a:p>
          <a:p>
            <a:pPr marL="0" marR="0" lvl="0" indent="0" algn="l" rtl="0">
              <a:lnSpc>
                <a:spcPct val="100000"/>
              </a:lnSpc>
              <a:spcBef>
                <a:spcPts val="300"/>
              </a:spcBef>
              <a:spcAft>
                <a:spcPts val="0"/>
              </a:spcAft>
              <a:buNone/>
            </a:pPr>
            <a:r>
              <a:rPr lang="en-US" sz="2200" dirty="0">
                <a:latin typeface="Times New Roman" panose="02020603050405020304" pitchFamily="18" charset="0"/>
                <a:ea typeface="Trebuchet MS"/>
                <a:cs typeface="Times New Roman" panose="02020603050405020304" pitchFamily="18" charset="0"/>
                <a:sym typeface="Trebuchet MS"/>
              </a:rPr>
              <a:t> </a:t>
            </a:r>
            <a:r>
              <a:rPr lang="en-US" sz="2600" dirty="0">
                <a:latin typeface="Times New Roman" panose="02020603050405020304" pitchFamily="18" charset="0"/>
                <a:ea typeface="Trebuchet MS"/>
                <a:cs typeface="Times New Roman" panose="02020603050405020304" pitchFamily="18" charset="0"/>
                <a:sym typeface="Trebuchet MS"/>
              </a:rPr>
              <a:t>Concept of Automation And AI Agent</a:t>
            </a:r>
          </a:p>
          <a:p>
            <a:pPr marL="323999" lvl="1" indent="-216000">
              <a:spcBef>
                <a:spcPts val="300"/>
              </a:spcBef>
              <a:buClr>
                <a:srgbClr val="28BA73"/>
              </a:buClr>
              <a:buSzPts val="1600"/>
              <a:buFont typeface="Trebuchet MS"/>
              <a:buChar char="•"/>
            </a:pPr>
            <a:r>
              <a:rPr lang="en-US" sz="1900" dirty="0">
                <a:latin typeface="Times New Roman" panose="02020603050405020304" pitchFamily="18" charset="0"/>
                <a:ea typeface="Trebuchet MS"/>
                <a:cs typeface="Times New Roman" panose="02020603050405020304" pitchFamily="18" charset="0"/>
                <a:sym typeface="Trebuchet MS"/>
              </a:rPr>
              <a:t>Free tools to use and discuss impact</a:t>
            </a:r>
          </a:p>
          <a:p>
            <a:pPr marL="323999" lvl="1" indent="-216000">
              <a:spcBef>
                <a:spcPts val="300"/>
              </a:spcBef>
              <a:buClr>
                <a:srgbClr val="28BA73"/>
              </a:buClr>
              <a:buSzPts val="1600"/>
              <a:buFont typeface="Trebuchet MS"/>
              <a:buChar char="•"/>
            </a:pPr>
            <a:r>
              <a:rPr lang="en-US" sz="1900" dirty="0">
                <a:latin typeface="Times New Roman" panose="02020603050405020304" pitchFamily="18" charset="0"/>
                <a:ea typeface="Trebuchet MS"/>
                <a:cs typeface="Times New Roman" panose="02020603050405020304" pitchFamily="18" charset="0"/>
                <a:sym typeface="Trebuchet MS"/>
              </a:rPr>
              <a:t>Our first weather automation</a:t>
            </a:r>
          </a:p>
          <a:p>
            <a:pPr marL="107999" lvl="1" indent="0">
              <a:spcBef>
                <a:spcPts val="300"/>
              </a:spcBef>
              <a:buClr>
                <a:srgbClr val="28BA73"/>
              </a:buClr>
              <a:buSzPts val="1600"/>
              <a:buNone/>
            </a:pPr>
            <a:endParaRPr lang="en-US" sz="1800" dirty="0">
              <a:latin typeface="Times New Roman" panose="02020603050405020304" pitchFamily="18" charset="0"/>
              <a:ea typeface="Trebuchet MS"/>
              <a:cs typeface="Times New Roman" panose="02020603050405020304" pitchFamily="18" charset="0"/>
              <a:sym typeface="Trebuchet MS"/>
            </a:endParaRPr>
          </a:p>
          <a:p>
            <a:pPr marL="107999" lvl="1" indent="0">
              <a:spcBef>
                <a:spcPts val="300"/>
              </a:spcBef>
              <a:buClr>
                <a:srgbClr val="28BA73"/>
              </a:buClr>
              <a:buSzPts val="1600"/>
              <a:buNone/>
            </a:pPr>
            <a:r>
              <a:rPr lang="en-US" sz="2600" dirty="0">
                <a:latin typeface="Times New Roman" panose="02020603050405020304" pitchFamily="18" charset="0"/>
                <a:ea typeface="Trebuchet MS"/>
                <a:cs typeface="Times New Roman" panose="02020603050405020304" pitchFamily="18" charset="0"/>
                <a:sym typeface="Trebuchet MS"/>
              </a:rPr>
              <a:t>Executive Summary</a:t>
            </a:r>
          </a:p>
          <a:p>
            <a:pPr marL="393749" lvl="1">
              <a:spcBef>
                <a:spcPts val="300"/>
              </a:spcBef>
              <a:buClr>
                <a:srgbClr val="28BA73"/>
              </a:buClr>
              <a:buSzPts val="1600"/>
              <a:buFont typeface="Wingdings" pitchFamily="2" charset="2"/>
              <a:buChar char="§"/>
            </a:pPr>
            <a:r>
              <a:rPr lang="en-US" sz="1800" dirty="0">
                <a:latin typeface="Times New Roman" panose="02020603050405020304" pitchFamily="18" charset="0"/>
                <a:ea typeface="Trebuchet MS"/>
                <a:cs typeface="Times New Roman" panose="02020603050405020304" pitchFamily="18" charset="0"/>
                <a:sym typeface="Trebuchet MS"/>
              </a:rPr>
              <a:t>Conclusion</a:t>
            </a:r>
          </a:p>
          <a:p>
            <a:endParaRPr lang="en-US" dirty="0"/>
          </a:p>
        </p:txBody>
      </p:sp>
    </p:spTree>
    <p:extLst>
      <p:ext uri="{BB962C8B-B14F-4D97-AF65-F5344CB8AC3E}">
        <p14:creationId xmlns:p14="http://schemas.microsoft.com/office/powerpoint/2010/main" val="4078381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60F7-B8C5-BF1A-B953-12B985665391}"/>
              </a:ext>
            </a:extLst>
          </p:cNvPr>
          <p:cNvSpPr>
            <a:spLocks noGrp="1"/>
          </p:cNvSpPr>
          <p:nvPr>
            <p:ph type="title"/>
          </p:nvPr>
        </p:nvSpPr>
        <p:spPr/>
        <p:txBody>
          <a:bodyPr/>
          <a:lstStyle/>
          <a:p>
            <a:pPr marL="571500" indent="-571500">
              <a:buFont typeface="Wingdings" pitchFamily="2" charset="2"/>
              <a:buChar char="q"/>
            </a:pPr>
            <a:r>
              <a:rPr lang="en-US" dirty="0"/>
              <a:t>Project Overview</a:t>
            </a:r>
          </a:p>
        </p:txBody>
      </p:sp>
      <p:sp>
        <p:nvSpPr>
          <p:cNvPr id="3" name="Content Placeholder 2">
            <a:extLst>
              <a:ext uri="{FF2B5EF4-FFF2-40B4-BE49-F238E27FC236}">
                <a16:creationId xmlns:a16="http://schemas.microsoft.com/office/drawing/2014/main" id="{299726DC-3B6E-FF28-59CE-4BBE655A4445}"/>
              </a:ext>
            </a:extLst>
          </p:cNvPr>
          <p:cNvSpPr>
            <a:spLocks noGrp="1"/>
          </p:cNvSpPr>
          <p:nvPr>
            <p:ph idx="1"/>
          </p:nvPr>
        </p:nvSpPr>
        <p:spPr>
          <a:xfrm>
            <a:off x="838200" y="1825625"/>
            <a:ext cx="9363075" cy="3489325"/>
          </a:xfrm>
        </p:spPr>
        <p:txBody>
          <a:bodyPr>
            <a:normAutofit/>
          </a:bodyPr>
          <a:lstStyle/>
          <a:p>
            <a:pPr>
              <a:buFont typeface="Wingdings" pitchFamily="2" charset="2"/>
              <a:buChar char="v"/>
            </a:pPr>
            <a:r>
              <a:rPr lang="en-US" sz="2800" dirty="0">
                <a:latin typeface="Trebuchet MS"/>
                <a:ea typeface="Trebuchet MS"/>
                <a:cs typeface="Trebuchet MS"/>
                <a:sym typeface="Trebuchet MS"/>
              </a:rPr>
              <a:t> Situation and background purpose</a:t>
            </a:r>
          </a:p>
        </p:txBody>
      </p:sp>
      <p:sp>
        <p:nvSpPr>
          <p:cNvPr id="5" name="TextBox 4">
            <a:extLst>
              <a:ext uri="{FF2B5EF4-FFF2-40B4-BE49-F238E27FC236}">
                <a16:creationId xmlns:a16="http://schemas.microsoft.com/office/drawing/2014/main" id="{59A095B2-630E-EF98-AF43-F11477D4EB7D}"/>
              </a:ext>
            </a:extLst>
          </p:cNvPr>
          <p:cNvSpPr txBox="1"/>
          <p:nvPr/>
        </p:nvSpPr>
        <p:spPr>
          <a:xfrm>
            <a:off x="1085849" y="2967335"/>
            <a:ext cx="9115425" cy="1323439"/>
          </a:xfrm>
          <a:prstGeom prst="rect">
            <a:avLst/>
          </a:prstGeom>
          <a:noFill/>
        </p:spPr>
        <p:txBody>
          <a:bodyPr wrap="square">
            <a:spAutoFit/>
          </a:bodyPr>
          <a:lstStyle/>
          <a:p>
            <a:r>
              <a:rPr lang="en-US" sz="2000" b="1" i="0" dirty="0">
                <a:effectLst/>
                <a:latin typeface="Times New Roman" panose="02020603050405020304" pitchFamily="18" charset="0"/>
                <a:cs typeface="Times New Roman" panose="02020603050405020304" pitchFamily="18" charset="0"/>
              </a:rPr>
              <a:t>What is n8n:</a:t>
            </a:r>
          </a:p>
          <a:p>
            <a:endParaRPr lang="en-US" sz="2000" b="1" dirty="0">
              <a:latin typeface="Times New Roman" panose="02020603050405020304" pitchFamily="18" charset="0"/>
              <a:cs typeface="Times New Roman" panose="02020603050405020304" pitchFamily="18" charset="0"/>
            </a:endParaRPr>
          </a:p>
          <a:p>
            <a:r>
              <a:rPr lang="en-US" sz="2000" b="1" i="0" dirty="0">
                <a:effectLst/>
                <a:latin typeface="Times New Roman" panose="02020603050405020304" pitchFamily="18" charset="0"/>
                <a:cs typeface="Times New Roman" panose="02020603050405020304" pitchFamily="18" charset="0"/>
              </a:rPr>
              <a:t>n8n</a:t>
            </a:r>
            <a:r>
              <a:rPr lang="en-US" sz="2000" b="0" i="0" dirty="0">
                <a:effectLst/>
                <a:latin typeface="Times New Roman" panose="02020603050405020304" pitchFamily="18" charset="0"/>
                <a:cs typeface="Times New Roman" panose="02020603050405020304" pitchFamily="18" charset="0"/>
              </a:rPr>
              <a:t> is an open-source, </a:t>
            </a:r>
            <a:r>
              <a:rPr lang="en-US" sz="2000" b="1" i="0" dirty="0">
                <a:effectLst/>
                <a:latin typeface="Times New Roman" panose="02020603050405020304" pitchFamily="18" charset="0"/>
                <a:cs typeface="Times New Roman" panose="02020603050405020304" pitchFamily="18" charset="0"/>
              </a:rPr>
              <a:t>low-code/no-code workflow automation tool</a:t>
            </a:r>
            <a:r>
              <a:rPr lang="en-US" sz="2000" b="0" i="0" dirty="0">
                <a:effectLst/>
                <a:latin typeface="Times New Roman" panose="02020603050405020304" pitchFamily="18" charset="0"/>
                <a:cs typeface="Times New Roman" panose="02020603050405020304" pitchFamily="18" charset="0"/>
              </a:rPr>
              <a:t> that allows users to connect apps, APIs, and services to automate tasks without extensive coding.</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305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60F7-B8C5-BF1A-B953-12B985665391}"/>
              </a:ext>
            </a:extLst>
          </p:cNvPr>
          <p:cNvSpPr>
            <a:spLocks noGrp="1"/>
          </p:cNvSpPr>
          <p:nvPr>
            <p:ph type="title"/>
          </p:nvPr>
        </p:nvSpPr>
        <p:spPr/>
        <p:txBody>
          <a:bodyPr/>
          <a:lstStyle/>
          <a:p>
            <a:pPr marL="571500" indent="-571500">
              <a:buFont typeface="Wingdings" pitchFamily="2" charset="2"/>
              <a:buChar char="q"/>
            </a:pPr>
            <a:r>
              <a:rPr lang="en-US" dirty="0"/>
              <a:t>n8n Objectives</a:t>
            </a:r>
          </a:p>
        </p:txBody>
      </p:sp>
      <p:sp>
        <p:nvSpPr>
          <p:cNvPr id="3" name="Content Placeholder 2">
            <a:extLst>
              <a:ext uri="{FF2B5EF4-FFF2-40B4-BE49-F238E27FC236}">
                <a16:creationId xmlns:a16="http://schemas.microsoft.com/office/drawing/2014/main" id="{299726DC-3B6E-FF28-59CE-4BBE655A4445}"/>
              </a:ext>
            </a:extLst>
          </p:cNvPr>
          <p:cNvSpPr>
            <a:spLocks noGrp="1"/>
          </p:cNvSpPr>
          <p:nvPr>
            <p:ph idx="1"/>
          </p:nvPr>
        </p:nvSpPr>
        <p:spPr/>
        <p:txBody>
          <a:bodyPr>
            <a:normAutofit/>
          </a:bodyPr>
          <a:lstStyle/>
          <a:p>
            <a:pPr>
              <a:buFont typeface="Wingdings" pitchFamily="2" charset="2"/>
              <a:buChar char="v"/>
            </a:pPr>
            <a:r>
              <a:rPr lang="en-US" sz="2800" dirty="0">
                <a:latin typeface="Trebuchet MS"/>
                <a:ea typeface="Trebuchet MS"/>
                <a:cs typeface="Trebuchet MS"/>
                <a:sym typeface="Trebuchet MS"/>
              </a:rPr>
              <a:t> Situation and background purpose</a:t>
            </a:r>
          </a:p>
          <a:p>
            <a:pPr marL="0" indent="0">
              <a:buNone/>
            </a:pPr>
            <a:endParaRPr lang="en-US" sz="2800" dirty="0">
              <a:latin typeface="Trebuchet MS"/>
              <a:ea typeface="Trebuchet MS"/>
              <a:cs typeface="Trebuchet MS"/>
              <a:sym typeface="Trebuchet MS"/>
            </a:endParaRPr>
          </a:p>
          <a:p>
            <a:pPr marL="0" indent="0">
              <a:buNone/>
            </a:pPr>
            <a:r>
              <a:rPr lang="en-US" sz="2000" b="0" i="0" dirty="0">
                <a:effectLst/>
                <a:latin typeface="Times New Roman" panose="02020603050405020304" pitchFamily="18" charset="0"/>
                <a:cs typeface="Times New Roman" panose="02020603050405020304" pitchFamily="18" charset="0"/>
              </a:rPr>
              <a:t>n8n aims to </a:t>
            </a:r>
            <a:r>
              <a:rPr lang="en-US" sz="2000" b="1" i="0" dirty="0">
                <a:effectLst/>
                <a:latin typeface="Times New Roman" panose="02020603050405020304" pitchFamily="18" charset="0"/>
                <a:cs typeface="Times New Roman" panose="02020603050405020304" pitchFamily="18" charset="0"/>
              </a:rPr>
              <a:t>reduce manual work</a:t>
            </a:r>
            <a:r>
              <a:rPr lang="en-US" sz="2000" b="0" i="0" dirty="0">
                <a:effectLst/>
                <a:latin typeface="Times New Roman" panose="02020603050405020304" pitchFamily="18" charset="0"/>
                <a:cs typeface="Times New Roman" panose="02020603050405020304" pitchFamily="18" charset="0"/>
              </a:rPr>
              <a:t>, </a:t>
            </a:r>
            <a:r>
              <a:rPr lang="en-US" sz="2000" b="1" i="0" dirty="0">
                <a:effectLst/>
                <a:latin typeface="Times New Roman" panose="02020603050405020304" pitchFamily="18" charset="0"/>
                <a:cs typeface="Times New Roman" panose="02020603050405020304" pitchFamily="18" charset="0"/>
              </a:rPr>
              <a:t>eliminate vendor lock-in</a:t>
            </a:r>
            <a:r>
              <a:rPr lang="en-US" sz="2000" b="0" i="0" dirty="0">
                <a:effectLst/>
                <a:latin typeface="Times New Roman" panose="02020603050405020304" pitchFamily="18" charset="0"/>
                <a:cs typeface="Times New Roman" panose="02020603050405020304" pitchFamily="18" charset="0"/>
              </a:rPr>
              <a:t>, and </a:t>
            </a:r>
            <a:r>
              <a:rPr lang="en-US" sz="2000" b="1" i="0" dirty="0">
                <a:effectLst/>
                <a:latin typeface="Times New Roman" panose="02020603050405020304" pitchFamily="18" charset="0"/>
                <a:cs typeface="Times New Roman" panose="02020603050405020304" pitchFamily="18" charset="0"/>
              </a:rPr>
              <a:t>empower users</a:t>
            </a:r>
            <a:r>
              <a:rPr lang="en-US" sz="2000" b="0" i="0" dirty="0">
                <a:effectLst/>
                <a:latin typeface="Times New Roman" panose="02020603050405020304" pitchFamily="18" charset="0"/>
                <a:cs typeface="Times New Roman" panose="02020603050405020304" pitchFamily="18" charset="0"/>
              </a:rPr>
              <a:t> to build automations without relying on closed platforms.</a:t>
            </a:r>
          </a:p>
          <a:p>
            <a:pPr marL="0" indent="0">
              <a:buNone/>
            </a:pPr>
            <a:r>
              <a:rPr lang="en-US" sz="2000" dirty="0">
                <a:latin typeface="Times New Roman" panose="02020603050405020304" pitchFamily="18" charset="0"/>
                <a:cs typeface="Times New Roman" panose="02020603050405020304" pitchFamily="18" charset="0"/>
              </a:rPr>
              <a:t>Use Case:</a:t>
            </a:r>
            <a:endParaRPr lang="en-US" sz="2000" b="0" i="0" dirty="0">
              <a:effectLst/>
              <a:latin typeface="Times New Roman" panose="02020603050405020304" pitchFamily="18" charset="0"/>
              <a:cs typeface="Times New Roman" panose="02020603050405020304" pitchFamily="18" charset="0"/>
            </a:endParaRPr>
          </a:p>
          <a:p>
            <a:pPr>
              <a:buFont typeface="Wingdings" pitchFamily="2" charset="2"/>
              <a:buChar char="§"/>
            </a:pPr>
            <a:r>
              <a:rPr lang="en-US" sz="2000" i="0" dirty="0">
                <a:effectLst/>
                <a:latin typeface="Times New Roman" panose="02020603050405020304" pitchFamily="18" charset="0"/>
                <a:cs typeface="Times New Roman" panose="02020603050405020304" pitchFamily="18" charset="0"/>
              </a:rPr>
              <a:t>Automate repetitive tasks</a:t>
            </a:r>
            <a:r>
              <a:rPr lang="en-US" sz="2000" b="0" i="0" dirty="0">
                <a:effectLst/>
                <a:latin typeface="Times New Roman" panose="02020603050405020304" pitchFamily="18" charset="0"/>
                <a:cs typeface="Times New Roman" panose="02020603050405020304" pitchFamily="18" charset="0"/>
              </a:rPr>
              <a:t> (e.g., data sync, notifications).</a:t>
            </a:r>
            <a:endParaRPr lang="en-US" sz="2000" dirty="0">
              <a:latin typeface="Times New Roman" panose="02020603050405020304" pitchFamily="18" charset="0"/>
              <a:cs typeface="Times New Roman" panose="02020603050405020304" pitchFamily="18" charset="0"/>
            </a:endParaRPr>
          </a:p>
          <a:p>
            <a:pPr>
              <a:buFont typeface="Wingdings" pitchFamily="2" charset="2"/>
              <a:buChar char="§"/>
            </a:pPr>
            <a:r>
              <a:rPr lang="en-US" sz="2000" i="0" dirty="0">
                <a:effectLst/>
                <a:latin typeface="Times New Roman" panose="02020603050405020304" pitchFamily="18" charset="0"/>
                <a:cs typeface="Times New Roman" panose="02020603050405020304" pitchFamily="18" charset="0"/>
              </a:rPr>
              <a:t>Connect APIs &amp; databases </a:t>
            </a:r>
            <a:r>
              <a:rPr lang="en-US" sz="2000" b="0" i="0" dirty="0">
                <a:effectLst/>
                <a:latin typeface="Times New Roman" panose="02020603050405020304" pitchFamily="18" charset="0"/>
                <a:cs typeface="Times New Roman" panose="02020603050405020304" pitchFamily="18" charset="0"/>
              </a:rPr>
              <a:t>(e.g., CRM, ERP, email marketing</a:t>
            </a:r>
          </a:p>
          <a:p>
            <a:pPr>
              <a:buFont typeface="Wingdings" pitchFamily="2" charset="2"/>
              <a:buChar char="§"/>
            </a:pPr>
            <a:r>
              <a:rPr lang="en-US" sz="2000" i="0" dirty="0">
                <a:effectLst/>
                <a:latin typeface="Times New Roman" panose="02020603050405020304" pitchFamily="18" charset="0"/>
                <a:cs typeface="Times New Roman" panose="02020603050405020304" pitchFamily="18" charset="0"/>
              </a:rPr>
              <a:t>Build custom business logic </a:t>
            </a:r>
            <a:r>
              <a:rPr lang="en-US" sz="2000" b="0" i="0" dirty="0">
                <a:effectLst/>
                <a:latin typeface="Times New Roman" panose="02020603050405020304" pitchFamily="18" charset="0"/>
                <a:cs typeface="Times New Roman" panose="02020603050405020304" pitchFamily="18" charset="0"/>
              </a:rPr>
              <a:t>(e.g., approval workflows, chatbots)</a:t>
            </a:r>
            <a:endParaRPr lang="en-US" sz="2000" dirty="0">
              <a:latin typeface="Times New Roman" panose="02020603050405020304" pitchFamily="18" charset="0"/>
              <a:ea typeface="Trebuchet MS"/>
              <a:cs typeface="Times New Roman" panose="02020603050405020304" pitchFamily="18" charset="0"/>
              <a:sym typeface="Trebuchet MS"/>
            </a:endParaRPr>
          </a:p>
          <a:p>
            <a:pPr marL="0" indent="0">
              <a:buNone/>
            </a:pPr>
            <a:endParaRPr lang="en-US" sz="1800" dirty="0">
              <a:latin typeface="Times New Roman" panose="02020603050405020304" pitchFamily="18" charset="0"/>
              <a:ea typeface="Trebuchet MS"/>
              <a:cs typeface="Times New Roman" panose="02020603050405020304" pitchFamily="18" charset="0"/>
              <a:sym typeface="Trebuchet MS"/>
            </a:endParaRPr>
          </a:p>
          <a:p>
            <a:endParaRPr lang="en-US" dirty="0"/>
          </a:p>
        </p:txBody>
      </p:sp>
    </p:spTree>
    <p:extLst>
      <p:ext uri="{BB962C8B-B14F-4D97-AF65-F5344CB8AC3E}">
        <p14:creationId xmlns:p14="http://schemas.microsoft.com/office/powerpoint/2010/main" val="3816837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60F7-B8C5-BF1A-B953-12B985665391}"/>
              </a:ext>
            </a:extLst>
          </p:cNvPr>
          <p:cNvSpPr>
            <a:spLocks noGrp="1"/>
          </p:cNvSpPr>
          <p:nvPr>
            <p:ph type="title"/>
          </p:nvPr>
        </p:nvSpPr>
        <p:spPr/>
        <p:txBody>
          <a:bodyPr/>
          <a:lstStyle/>
          <a:p>
            <a:pPr marL="571500" indent="-571500">
              <a:buFont typeface="Wingdings" pitchFamily="2" charset="2"/>
              <a:buChar char="q"/>
            </a:pPr>
            <a:r>
              <a:rPr lang="en-US" dirty="0"/>
              <a:t>Feature of n8n</a:t>
            </a:r>
          </a:p>
        </p:txBody>
      </p:sp>
      <p:sp>
        <p:nvSpPr>
          <p:cNvPr id="3" name="Content Placeholder 2">
            <a:extLst>
              <a:ext uri="{FF2B5EF4-FFF2-40B4-BE49-F238E27FC236}">
                <a16:creationId xmlns:a16="http://schemas.microsoft.com/office/drawing/2014/main" id="{299726DC-3B6E-FF28-59CE-4BBE655A4445}"/>
              </a:ext>
            </a:extLst>
          </p:cNvPr>
          <p:cNvSpPr>
            <a:spLocks noGrp="1"/>
          </p:cNvSpPr>
          <p:nvPr>
            <p:ph idx="1"/>
          </p:nvPr>
        </p:nvSpPr>
        <p:spPr/>
        <p:txBody>
          <a:bodyPr>
            <a:normAutofit/>
          </a:bodyPr>
          <a:lstStyle/>
          <a:p>
            <a:pPr>
              <a:buFont typeface="Wingdings" pitchFamily="2" charset="2"/>
              <a:buChar char="v"/>
            </a:pPr>
            <a:r>
              <a:rPr lang="en-US" sz="2800" dirty="0">
                <a:latin typeface="Trebuchet MS"/>
                <a:ea typeface="Trebuchet MS"/>
                <a:cs typeface="Trebuchet MS"/>
                <a:sym typeface="Trebuchet MS"/>
              </a:rPr>
              <a:t> Situation and background purpose</a:t>
            </a:r>
          </a:p>
          <a:p>
            <a:pPr marL="0" indent="0">
              <a:buNone/>
            </a:pPr>
            <a:endParaRPr lang="en-US" sz="2800" dirty="0">
              <a:latin typeface="Trebuchet MS"/>
              <a:ea typeface="Trebuchet MS"/>
              <a:cs typeface="Trebuchet MS"/>
              <a:sym typeface="Trebuchet MS"/>
            </a:endParaRPr>
          </a:p>
          <a:p>
            <a:pPr marL="0" marR="0">
              <a:lnSpc>
                <a:spcPts val="2145"/>
              </a:lnSpc>
              <a:spcBef>
                <a:spcPts val="1370"/>
              </a:spcBef>
              <a:spcAft>
                <a:spcPts val="103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Key Features:</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ts val="2145"/>
              </a:lnSpc>
              <a:spcBef>
                <a:spcPts val="1030"/>
              </a:spcBef>
              <a:spcAft>
                <a:spcPts val="1030"/>
              </a:spcAft>
              <a:buNone/>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1.  Workflow Automation</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Create complex workflows using a visual drag-and-drop editor.</a:t>
            </a:r>
            <a:b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latin typeface="Times New Roman" panose="02020603050405020304" pitchFamily="18" charset="0"/>
                <a:ea typeface="Times New Roman" panose="02020603050405020304" pitchFamily="18" charset="0"/>
                <a:cs typeface="Times New Roman" panose="02020603050405020304" pitchFamily="18" charset="0"/>
              </a:rPr>
              <a:t>2.  </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Self-Hosted &amp; Cloud</a:t>
            </a:r>
            <a:r>
              <a:rPr lang="en-US" sz="1800" b="1" kern="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Run it on your own server or use n8n.cloud.</a:t>
            </a:r>
            <a:b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3.  </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300+ Integrations:</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Supports apps like Slack, Google Sheets, GitHub, and more.</a:t>
            </a:r>
            <a:b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4.  </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Custom Logic</a:t>
            </a:r>
            <a:r>
              <a:rPr lang="en-US" sz="1800" b="1" kern="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Add JavaScript/Python for advanced automation.</a:t>
            </a:r>
            <a:b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5.  </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Fair-Code License</a:t>
            </a:r>
            <a:r>
              <a:rPr lang="en-US" sz="1800" b="1" kern="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Free to use, modify, and self-host (with some restrictions on commercial cloud use).</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2800" dirty="0">
              <a:latin typeface="Trebuchet MS"/>
              <a:ea typeface="Trebuchet MS"/>
              <a:cs typeface="Trebuchet MS"/>
              <a:sym typeface="Trebuchet MS"/>
            </a:endParaRPr>
          </a:p>
          <a:p>
            <a:pPr marL="0" indent="0">
              <a:buNone/>
            </a:pPr>
            <a:endParaRPr lang="en-US" sz="2800" dirty="0">
              <a:latin typeface="Trebuchet MS"/>
              <a:ea typeface="Trebuchet MS"/>
              <a:cs typeface="Trebuchet MS"/>
              <a:sym typeface="Trebuchet MS"/>
            </a:endParaRPr>
          </a:p>
          <a:p>
            <a:endParaRPr lang="en-US" dirty="0"/>
          </a:p>
        </p:txBody>
      </p:sp>
    </p:spTree>
    <p:extLst>
      <p:ext uri="{BB962C8B-B14F-4D97-AF65-F5344CB8AC3E}">
        <p14:creationId xmlns:p14="http://schemas.microsoft.com/office/powerpoint/2010/main" val="1902373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60F7-B8C5-BF1A-B953-12B985665391}"/>
              </a:ext>
            </a:extLst>
          </p:cNvPr>
          <p:cNvSpPr>
            <a:spLocks noGrp="1"/>
          </p:cNvSpPr>
          <p:nvPr>
            <p:ph type="title"/>
          </p:nvPr>
        </p:nvSpPr>
        <p:spPr>
          <a:xfrm>
            <a:off x="838200" y="365126"/>
            <a:ext cx="10515600" cy="1106488"/>
          </a:xfrm>
        </p:spPr>
        <p:txBody>
          <a:bodyPr/>
          <a:lstStyle/>
          <a:p>
            <a:pPr marL="571500" indent="-571500">
              <a:buFont typeface="Wingdings" pitchFamily="2" charset="2"/>
              <a:buChar char="q"/>
            </a:pPr>
            <a:r>
              <a:rPr lang="en-US" dirty="0"/>
              <a:t>Benefit of using n8n</a:t>
            </a:r>
          </a:p>
        </p:txBody>
      </p:sp>
      <p:sp>
        <p:nvSpPr>
          <p:cNvPr id="3" name="Content Placeholder 2">
            <a:extLst>
              <a:ext uri="{FF2B5EF4-FFF2-40B4-BE49-F238E27FC236}">
                <a16:creationId xmlns:a16="http://schemas.microsoft.com/office/drawing/2014/main" id="{299726DC-3B6E-FF28-59CE-4BBE655A4445}"/>
              </a:ext>
            </a:extLst>
          </p:cNvPr>
          <p:cNvSpPr>
            <a:spLocks noGrp="1"/>
          </p:cNvSpPr>
          <p:nvPr>
            <p:ph idx="1"/>
          </p:nvPr>
        </p:nvSpPr>
        <p:spPr>
          <a:xfrm>
            <a:off x="838200" y="1471614"/>
            <a:ext cx="10515600" cy="5143499"/>
          </a:xfrm>
        </p:spPr>
        <p:txBody>
          <a:bodyPr>
            <a:normAutofit lnSpcReduction="10000"/>
          </a:bodyPr>
          <a:lstStyle/>
          <a:p>
            <a:pPr>
              <a:buFont typeface="Wingdings" pitchFamily="2" charset="2"/>
              <a:buChar char="v"/>
            </a:pPr>
            <a:r>
              <a:rPr lang="en-US" sz="2800" dirty="0">
                <a:latin typeface="Trebuchet MS"/>
                <a:ea typeface="Trebuchet MS"/>
                <a:cs typeface="Trebuchet MS"/>
                <a:sym typeface="Trebuchet MS"/>
              </a:rPr>
              <a:t> Situation and background purpose</a:t>
            </a:r>
          </a:p>
          <a:p>
            <a:pPr marL="0" indent="0">
              <a:buNone/>
            </a:pPr>
            <a:endParaRPr lang="en-US" sz="2800" dirty="0">
              <a:latin typeface="Trebuchet MS"/>
              <a:ea typeface="Trebuchet MS"/>
              <a:cs typeface="Trebuchet MS"/>
              <a:sym typeface="Trebuchet MS"/>
            </a:endParaRPr>
          </a:p>
          <a:p>
            <a:pPr algn="l">
              <a:buFont typeface="+mj-lt"/>
              <a:buAutoNum type="arabicPeriod"/>
            </a:pPr>
            <a:r>
              <a:rPr lang="en-US" sz="1600" b="1" i="0" dirty="0">
                <a:effectLst/>
                <a:latin typeface="Times New Roman" panose="02020603050405020304" pitchFamily="18" charset="0"/>
                <a:cs typeface="Times New Roman" panose="02020603050405020304" pitchFamily="18" charset="0"/>
              </a:rPr>
              <a:t>Self-Hosted &amp; Data Privacy:</a:t>
            </a:r>
            <a:endParaRPr lang="en-US" sz="1600" b="0" i="0" dirty="0">
              <a:effectLst/>
              <a:latin typeface="Times New Roman" panose="02020603050405020304" pitchFamily="18" charset="0"/>
              <a:cs typeface="Times New Roman" panose="02020603050405020304" pitchFamily="18" charset="0"/>
            </a:endParaRPr>
          </a:p>
          <a:p>
            <a:pPr marL="457200" lvl="1" indent="0" algn="l">
              <a:buNone/>
            </a:pPr>
            <a:r>
              <a:rPr lang="en-US" sz="1600" b="0" i="0" dirty="0">
                <a:effectLst/>
                <a:latin typeface="Times New Roman" panose="02020603050405020304" pitchFamily="18" charset="0"/>
                <a:cs typeface="Times New Roman" panose="02020603050405020304" pitchFamily="18" charset="0"/>
              </a:rPr>
              <a:t>Run workflows on </a:t>
            </a:r>
            <a:r>
              <a:rPr lang="en-US" sz="1600" b="1" i="0" dirty="0">
                <a:effectLst/>
                <a:latin typeface="Times New Roman" panose="02020603050405020304" pitchFamily="18" charset="0"/>
                <a:cs typeface="Times New Roman" panose="02020603050405020304" pitchFamily="18" charset="0"/>
              </a:rPr>
              <a:t>your own servers</a:t>
            </a:r>
            <a:r>
              <a:rPr lang="en-US" sz="1600" b="0" i="0" dirty="0">
                <a:effectLst/>
                <a:latin typeface="Times New Roman" panose="02020603050405020304" pitchFamily="18" charset="0"/>
                <a:cs typeface="Times New Roman" panose="02020603050405020304" pitchFamily="18" charset="0"/>
              </a:rPr>
              <a:t>, keeping sensitive data secure you can build agent that can perform task while you sleep</a:t>
            </a:r>
          </a:p>
          <a:p>
            <a:pPr algn="l">
              <a:buFont typeface="+mj-lt"/>
              <a:buAutoNum type="arabicPeriod"/>
            </a:pPr>
            <a:r>
              <a:rPr lang="en-US" sz="1600" b="1" i="0" dirty="0">
                <a:effectLst/>
                <a:latin typeface="Times New Roman" panose="02020603050405020304" pitchFamily="18" charset="0"/>
                <a:cs typeface="Times New Roman" panose="02020603050405020304" pitchFamily="18" charset="0"/>
              </a:rPr>
              <a:t>Cost-Effective:</a:t>
            </a:r>
            <a:endParaRPr lang="en-US" sz="1600" b="0" i="0" dirty="0">
              <a:effectLst/>
              <a:latin typeface="Times New Roman" panose="02020603050405020304" pitchFamily="18" charset="0"/>
              <a:cs typeface="Times New Roman" panose="02020603050405020304" pitchFamily="18" charset="0"/>
            </a:endParaRPr>
          </a:p>
          <a:p>
            <a:pPr marL="457200" lvl="1" indent="0" algn="l">
              <a:buNone/>
            </a:pPr>
            <a:r>
              <a:rPr lang="en-US" sz="1600" b="1" i="0" dirty="0">
                <a:effectLst/>
                <a:latin typeface="Times New Roman" panose="02020603050405020304" pitchFamily="18" charset="0"/>
                <a:cs typeface="Times New Roman" panose="02020603050405020304" pitchFamily="18" charset="0"/>
              </a:rPr>
              <a:t>Free to use</a:t>
            </a:r>
            <a:r>
              <a:rPr lang="en-US" sz="1600" b="0" i="0" dirty="0">
                <a:effectLst/>
                <a:latin typeface="Times New Roman" panose="02020603050405020304" pitchFamily="18" charset="0"/>
                <a:cs typeface="Times New Roman" panose="02020603050405020304" pitchFamily="18" charset="0"/>
              </a:rPr>
              <a:t> (open-source) with no per-task fees ideal for startups and enterprises. </a:t>
            </a:r>
            <a:r>
              <a:rPr lang="en-US" sz="1600" b="0" i="0" dirty="0" err="1">
                <a:effectLst/>
                <a:latin typeface="Times New Roman" panose="02020603050405020304" pitchFamily="18" charset="0"/>
                <a:cs typeface="Times New Roman" panose="02020603050405020304" pitchFamily="18" charset="0"/>
              </a:rPr>
              <a:t>i.e</a:t>
            </a:r>
            <a:r>
              <a:rPr lang="en-US" sz="1600" b="0" i="0" dirty="0">
                <a:effectLst/>
                <a:latin typeface="Times New Roman" panose="02020603050405020304" pitchFamily="18" charset="0"/>
                <a:cs typeface="Times New Roman" panose="02020603050405020304" pitchFamily="18" charset="0"/>
              </a:rPr>
              <a:t> you can build hyper efficient workflow </a:t>
            </a:r>
          </a:p>
          <a:p>
            <a:pPr algn="l">
              <a:buFont typeface="+mj-lt"/>
              <a:buAutoNum type="arabicPeriod"/>
            </a:pPr>
            <a:r>
              <a:rPr lang="en-US" sz="1600" b="1" i="0" dirty="0">
                <a:effectLst/>
                <a:latin typeface="Times New Roman" panose="02020603050405020304" pitchFamily="18" charset="0"/>
                <a:cs typeface="Times New Roman" panose="02020603050405020304" pitchFamily="18" charset="0"/>
              </a:rPr>
              <a:t>Highly Customizable:</a:t>
            </a:r>
            <a:endParaRPr lang="en-US" sz="1600" b="0" i="0" dirty="0">
              <a:effectLst/>
              <a:latin typeface="Times New Roman" panose="02020603050405020304" pitchFamily="18" charset="0"/>
              <a:cs typeface="Times New Roman" panose="02020603050405020304" pitchFamily="18" charset="0"/>
            </a:endParaRPr>
          </a:p>
          <a:p>
            <a:pPr marL="457200" lvl="1" indent="0" algn="l">
              <a:buNone/>
            </a:pPr>
            <a:r>
              <a:rPr lang="en-US" sz="1600" b="0" i="0" dirty="0">
                <a:effectLst/>
                <a:latin typeface="Times New Roman" panose="02020603050405020304" pitchFamily="18" charset="0"/>
                <a:cs typeface="Times New Roman" panose="02020603050405020304" pitchFamily="18" charset="0"/>
              </a:rPr>
              <a:t>Add </a:t>
            </a:r>
            <a:r>
              <a:rPr lang="en-US" sz="1600" b="1" i="0" dirty="0">
                <a:effectLst/>
                <a:latin typeface="Times New Roman" panose="02020603050405020304" pitchFamily="18" charset="0"/>
                <a:cs typeface="Times New Roman" panose="02020603050405020304" pitchFamily="18" charset="0"/>
              </a:rPr>
              <a:t>JavaScript/Python</a:t>
            </a:r>
            <a:r>
              <a:rPr lang="en-US" sz="1600" b="0" i="0" dirty="0">
                <a:effectLst/>
                <a:latin typeface="Times New Roman" panose="02020603050405020304" pitchFamily="18" charset="0"/>
                <a:cs typeface="Times New Roman" panose="02020603050405020304" pitchFamily="18" charset="0"/>
              </a:rPr>
              <a:t> code for advanced logic, or use </a:t>
            </a:r>
            <a:r>
              <a:rPr lang="en-US" sz="1600" b="1" i="0" dirty="0">
                <a:effectLst/>
                <a:latin typeface="Times New Roman" panose="02020603050405020304" pitchFamily="18" charset="0"/>
                <a:cs typeface="Times New Roman" panose="02020603050405020304" pitchFamily="18" charset="0"/>
              </a:rPr>
              <a:t>drag-and-drop</a:t>
            </a:r>
            <a:r>
              <a:rPr lang="en-US" sz="1600" b="0" i="0" dirty="0">
                <a:effectLst/>
                <a:latin typeface="Times New Roman" panose="02020603050405020304" pitchFamily="18" charset="0"/>
                <a:cs typeface="Times New Roman" panose="02020603050405020304" pitchFamily="18" charset="0"/>
              </a:rPr>
              <a:t> for simple automations.</a:t>
            </a:r>
          </a:p>
          <a:p>
            <a:pPr algn="l">
              <a:buFont typeface="+mj-lt"/>
              <a:buAutoNum type="arabicPeriod"/>
            </a:pPr>
            <a:r>
              <a:rPr lang="en-US" sz="1600" b="1" i="0" dirty="0">
                <a:effectLst/>
                <a:latin typeface="Times New Roman" panose="02020603050405020304" pitchFamily="18" charset="0"/>
                <a:cs typeface="Times New Roman" panose="02020603050405020304" pitchFamily="18" charset="0"/>
              </a:rPr>
              <a:t>300+ Integration:</a:t>
            </a:r>
            <a:endParaRPr lang="en-US" sz="1600" b="0" i="0" dirty="0">
              <a:effectLst/>
              <a:latin typeface="Times New Roman" panose="02020603050405020304" pitchFamily="18" charset="0"/>
              <a:cs typeface="Times New Roman" panose="02020603050405020304" pitchFamily="18" charset="0"/>
            </a:endParaRPr>
          </a:p>
          <a:p>
            <a:pPr marL="457200" lvl="1" indent="0" algn="l">
              <a:buNone/>
            </a:pPr>
            <a:r>
              <a:rPr lang="en-US" sz="1600" b="0" i="0" dirty="0">
                <a:effectLst/>
                <a:latin typeface="Times New Roman" panose="02020603050405020304" pitchFamily="18" charset="0"/>
                <a:cs typeface="Times New Roman" panose="02020603050405020304" pitchFamily="18" charset="0"/>
              </a:rPr>
              <a:t>Connect APIs, databases, and apps (Slack, Shopify, PostgreSQL, etc.) </a:t>
            </a:r>
            <a:r>
              <a:rPr lang="en-US" sz="1600" b="1" i="0" dirty="0">
                <a:effectLst/>
                <a:latin typeface="Times New Roman" panose="02020603050405020304" pitchFamily="18" charset="0"/>
                <a:cs typeface="Times New Roman" panose="02020603050405020304" pitchFamily="18" charset="0"/>
              </a:rPr>
              <a:t>without writing full code</a:t>
            </a:r>
            <a:r>
              <a:rPr lang="en-US" sz="1600" b="0" i="0" dirty="0">
                <a:effectLst/>
                <a:latin typeface="Times New Roman" panose="02020603050405020304" pitchFamily="18" charset="0"/>
                <a:cs typeface="Times New Roman" panose="02020603050405020304" pitchFamily="18" charset="0"/>
              </a:rPr>
              <a:t>.</a:t>
            </a:r>
          </a:p>
          <a:p>
            <a:pPr algn="l">
              <a:buFont typeface="+mj-lt"/>
              <a:buAutoNum type="arabicPeriod"/>
            </a:pPr>
            <a:r>
              <a:rPr lang="en-US" sz="1600" b="1" i="0" dirty="0">
                <a:effectLst/>
                <a:latin typeface="Times New Roman" panose="02020603050405020304" pitchFamily="18" charset="0"/>
                <a:cs typeface="Times New Roman" panose="02020603050405020304" pitchFamily="18" charset="0"/>
              </a:rPr>
              <a:t>No Vendor Lock-In:</a:t>
            </a:r>
            <a:endParaRPr lang="en-US" sz="1600" b="0" i="0" dirty="0">
              <a:effectLst/>
              <a:latin typeface="Times New Roman" panose="02020603050405020304" pitchFamily="18" charset="0"/>
              <a:cs typeface="Times New Roman" panose="02020603050405020304" pitchFamily="18" charset="0"/>
            </a:endParaRPr>
          </a:p>
          <a:p>
            <a:pPr marL="457200" lvl="1" indent="0" algn="l">
              <a:buNone/>
            </a:pPr>
            <a:r>
              <a:rPr lang="en-US" sz="1600" b="0" i="0" dirty="0">
                <a:effectLst/>
                <a:latin typeface="Times New Roman" panose="02020603050405020304" pitchFamily="18" charset="0"/>
                <a:cs typeface="Times New Roman" panose="02020603050405020304" pitchFamily="18" charset="0"/>
              </a:rPr>
              <a:t>Avoid dependency on closed platforms modify and extend n8n as needed.</a:t>
            </a:r>
          </a:p>
          <a:p>
            <a:pPr algn="l">
              <a:buFont typeface="+mj-lt"/>
              <a:buAutoNum type="arabicPeriod"/>
            </a:pPr>
            <a:r>
              <a:rPr lang="en-US" sz="1600" b="1" i="0" dirty="0">
                <a:effectLst/>
                <a:latin typeface="Times New Roman" panose="02020603050405020304" pitchFamily="18" charset="0"/>
                <a:cs typeface="Times New Roman" panose="02020603050405020304" pitchFamily="18" charset="0"/>
              </a:rPr>
              <a:t>Scalable for Complex Workflows:</a:t>
            </a:r>
            <a:endParaRPr lang="en-US" sz="1600" b="0" i="0" dirty="0">
              <a:effectLst/>
              <a:latin typeface="Times New Roman" panose="02020603050405020304" pitchFamily="18" charset="0"/>
              <a:cs typeface="Times New Roman" panose="02020603050405020304" pitchFamily="18" charset="0"/>
            </a:endParaRPr>
          </a:p>
          <a:p>
            <a:pPr marL="457200" lvl="1" indent="0" algn="l">
              <a:buNone/>
            </a:pPr>
            <a:r>
              <a:rPr lang="en-US" sz="1600" b="0" i="0" dirty="0">
                <a:effectLst/>
                <a:latin typeface="Times New Roman" panose="02020603050405020304" pitchFamily="18" charset="0"/>
                <a:cs typeface="Times New Roman" panose="02020603050405020304" pitchFamily="18" charset="0"/>
              </a:rPr>
              <a:t>Chain multiple steps (e.g., "If X happens in CRM → update spreadsheet → notify team on Discord").</a:t>
            </a:r>
          </a:p>
          <a:p>
            <a:pPr algn="l">
              <a:buFont typeface="+mj-lt"/>
              <a:buAutoNum type="arabicPeriod"/>
            </a:pPr>
            <a:r>
              <a:rPr lang="en-US" sz="1600" b="1" i="0" dirty="0">
                <a:effectLst/>
                <a:latin typeface="Times New Roman" panose="02020603050405020304" pitchFamily="18" charset="0"/>
                <a:cs typeface="Times New Roman" panose="02020603050405020304" pitchFamily="18" charset="0"/>
              </a:rPr>
              <a:t>Active Community &amp; Fair-Code License</a:t>
            </a:r>
            <a:endParaRPr lang="en-US" sz="1600" b="0" i="0" dirty="0">
              <a:effectLst/>
              <a:latin typeface="Times New Roman" panose="02020603050405020304" pitchFamily="18" charset="0"/>
              <a:cs typeface="Times New Roman" panose="02020603050405020304" pitchFamily="18" charset="0"/>
            </a:endParaRPr>
          </a:p>
          <a:p>
            <a:pPr marL="0" indent="0">
              <a:buNone/>
            </a:pPr>
            <a:endParaRPr lang="en-US" sz="2800" dirty="0">
              <a:latin typeface="Trebuchet MS"/>
              <a:ea typeface="Trebuchet MS"/>
              <a:cs typeface="Trebuchet MS"/>
              <a:sym typeface="Trebuchet MS"/>
            </a:endParaRPr>
          </a:p>
          <a:p>
            <a:pPr marL="0" indent="0">
              <a:buNone/>
            </a:pPr>
            <a:endParaRPr lang="en-US" sz="2800" dirty="0">
              <a:latin typeface="Trebuchet MS"/>
              <a:ea typeface="Trebuchet MS"/>
              <a:cs typeface="Trebuchet MS"/>
              <a:sym typeface="Trebuchet MS"/>
            </a:endParaRPr>
          </a:p>
          <a:p>
            <a:endParaRPr lang="en-US" dirty="0"/>
          </a:p>
        </p:txBody>
      </p:sp>
    </p:spTree>
    <p:extLst>
      <p:ext uri="{BB962C8B-B14F-4D97-AF65-F5344CB8AC3E}">
        <p14:creationId xmlns:p14="http://schemas.microsoft.com/office/powerpoint/2010/main" val="3779496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60F7-B8C5-BF1A-B953-12B985665391}"/>
              </a:ext>
            </a:extLst>
          </p:cNvPr>
          <p:cNvSpPr>
            <a:spLocks noGrp="1"/>
          </p:cNvSpPr>
          <p:nvPr>
            <p:ph type="title"/>
          </p:nvPr>
        </p:nvSpPr>
        <p:spPr>
          <a:xfrm>
            <a:off x="838200" y="365126"/>
            <a:ext cx="10515600" cy="1106488"/>
          </a:xfrm>
        </p:spPr>
        <p:txBody>
          <a:bodyPr/>
          <a:lstStyle/>
          <a:p>
            <a:pPr marL="571500" indent="-571500">
              <a:buFont typeface="Wingdings" pitchFamily="2" charset="2"/>
              <a:buChar char="q"/>
            </a:pPr>
            <a:r>
              <a:rPr lang="en-US" dirty="0"/>
              <a:t>Step to learn n8n</a:t>
            </a:r>
          </a:p>
        </p:txBody>
      </p:sp>
      <p:sp>
        <p:nvSpPr>
          <p:cNvPr id="3" name="Content Placeholder 2">
            <a:extLst>
              <a:ext uri="{FF2B5EF4-FFF2-40B4-BE49-F238E27FC236}">
                <a16:creationId xmlns:a16="http://schemas.microsoft.com/office/drawing/2014/main" id="{299726DC-3B6E-FF28-59CE-4BBE655A4445}"/>
              </a:ext>
            </a:extLst>
          </p:cNvPr>
          <p:cNvSpPr>
            <a:spLocks noGrp="1"/>
          </p:cNvSpPr>
          <p:nvPr>
            <p:ph idx="1"/>
          </p:nvPr>
        </p:nvSpPr>
        <p:spPr>
          <a:xfrm>
            <a:off x="838200" y="1471614"/>
            <a:ext cx="10515600" cy="5143499"/>
          </a:xfrm>
        </p:spPr>
        <p:txBody>
          <a:bodyPr>
            <a:normAutofit/>
          </a:bodyPr>
          <a:lstStyle/>
          <a:p>
            <a:pPr>
              <a:buFont typeface="Wingdings" pitchFamily="2" charset="2"/>
              <a:buChar char="v"/>
            </a:pPr>
            <a:r>
              <a:rPr lang="en-US" sz="2800" dirty="0">
                <a:latin typeface="Trebuchet MS"/>
                <a:ea typeface="Trebuchet MS"/>
                <a:cs typeface="Trebuchet MS"/>
                <a:sym typeface="Trebuchet MS"/>
              </a:rPr>
              <a:t> Situation and background purpose</a:t>
            </a:r>
          </a:p>
          <a:p>
            <a:pPr marL="0" indent="0">
              <a:buNone/>
            </a:pPr>
            <a:endParaRPr lang="en-US" sz="2800" dirty="0">
              <a:latin typeface="Trebuchet MS"/>
              <a:ea typeface="Trebuchet MS"/>
              <a:cs typeface="Trebuchet MS"/>
              <a:sym typeface="Trebuchet MS"/>
            </a:endParaRP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Learn the terminology</a:t>
            </a: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Integrate AI into small workflows agent</a:t>
            </a: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Keep learning and practice by building in AI community</a:t>
            </a: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By building small workflows </a:t>
            </a:r>
            <a:r>
              <a:rPr lang="en-US" sz="2000" dirty="0" err="1">
                <a:latin typeface="Times New Roman" panose="02020603050405020304" pitchFamily="18" charset="0"/>
                <a:ea typeface="Trebuchet MS"/>
                <a:cs typeface="Times New Roman" panose="02020603050405020304" pitchFamily="18" charset="0"/>
                <a:sym typeface="Trebuchet MS"/>
              </a:rPr>
              <a:t>e.g</a:t>
            </a:r>
            <a:r>
              <a:rPr lang="en-US" sz="2000" dirty="0">
                <a:latin typeface="Times New Roman" panose="02020603050405020304" pitchFamily="18" charset="0"/>
                <a:ea typeface="Trebuchet MS"/>
                <a:cs typeface="Times New Roman" panose="02020603050405020304" pitchFamily="18" charset="0"/>
                <a:sym typeface="Trebuchet MS"/>
              </a:rPr>
              <a:t> Automation before AI Agent</a:t>
            </a:r>
          </a:p>
          <a:p>
            <a:pPr marL="0" indent="0">
              <a:buNone/>
            </a:pPr>
            <a:endParaRPr lang="en-US" sz="2800" dirty="0">
              <a:latin typeface="Trebuchet MS"/>
              <a:ea typeface="Trebuchet MS"/>
              <a:cs typeface="Trebuchet MS"/>
              <a:sym typeface="Trebuchet MS"/>
            </a:endParaRPr>
          </a:p>
          <a:p>
            <a:endParaRPr lang="en-US" dirty="0"/>
          </a:p>
        </p:txBody>
      </p:sp>
    </p:spTree>
    <p:extLst>
      <p:ext uri="{BB962C8B-B14F-4D97-AF65-F5344CB8AC3E}">
        <p14:creationId xmlns:p14="http://schemas.microsoft.com/office/powerpoint/2010/main" val="3999165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860F7-B8C5-BF1A-B953-12B985665391}"/>
              </a:ext>
            </a:extLst>
          </p:cNvPr>
          <p:cNvSpPr>
            <a:spLocks noGrp="1"/>
          </p:cNvSpPr>
          <p:nvPr>
            <p:ph type="title"/>
          </p:nvPr>
        </p:nvSpPr>
        <p:spPr>
          <a:xfrm>
            <a:off x="838200" y="365126"/>
            <a:ext cx="10515600" cy="1106488"/>
          </a:xfrm>
        </p:spPr>
        <p:txBody>
          <a:bodyPr/>
          <a:lstStyle/>
          <a:p>
            <a:pPr marL="571500" indent="-571500">
              <a:buFont typeface="Wingdings" pitchFamily="2" charset="2"/>
              <a:buChar char="q"/>
            </a:pPr>
            <a:r>
              <a:rPr lang="en-US" dirty="0"/>
              <a:t>Concept of Automation And AI Agent</a:t>
            </a:r>
          </a:p>
        </p:txBody>
      </p:sp>
      <p:sp>
        <p:nvSpPr>
          <p:cNvPr id="3" name="Content Placeholder 2">
            <a:extLst>
              <a:ext uri="{FF2B5EF4-FFF2-40B4-BE49-F238E27FC236}">
                <a16:creationId xmlns:a16="http://schemas.microsoft.com/office/drawing/2014/main" id="{299726DC-3B6E-FF28-59CE-4BBE655A4445}"/>
              </a:ext>
            </a:extLst>
          </p:cNvPr>
          <p:cNvSpPr>
            <a:spLocks noGrp="1"/>
          </p:cNvSpPr>
          <p:nvPr>
            <p:ph idx="1"/>
          </p:nvPr>
        </p:nvSpPr>
        <p:spPr>
          <a:xfrm>
            <a:off x="838200" y="1471614"/>
            <a:ext cx="10515600" cy="5143499"/>
          </a:xfrm>
        </p:spPr>
        <p:txBody>
          <a:bodyPr>
            <a:normAutofit/>
          </a:bodyPr>
          <a:lstStyle/>
          <a:p>
            <a:pPr>
              <a:buFont typeface="Wingdings" pitchFamily="2" charset="2"/>
              <a:buChar char="v"/>
            </a:pPr>
            <a:r>
              <a:rPr lang="en-US" sz="2800" dirty="0">
                <a:latin typeface="Trebuchet MS"/>
                <a:ea typeface="Trebuchet MS"/>
                <a:cs typeface="Trebuchet MS"/>
                <a:sym typeface="Trebuchet MS"/>
              </a:rPr>
              <a:t> Situation and background purpose</a:t>
            </a:r>
          </a:p>
          <a:p>
            <a:pPr marL="0" indent="0">
              <a:buNone/>
            </a:pPr>
            <a:endParaRPr lang="en-US" sz="2800" dirty="0">
              <a:latin typeface="Trebuchet MS"/>
              <a:ea typeface="Trebuchet MS"/>
              <a:cs typeface="Trebuchet MS"/>
              <a:sym typeface="Trebuchet MS"/>
            </a:endParaRP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What is an  Automation Agent: is a Integration automation (Trigger – Action – Output or Result) however An automation is pre-defined and </a:t>
            </a:r>
            <a:r>
              <a:rPr lang="en-US" sz="2000" b="1" dirty="0">
                <a:latin typeface="Times New Roman" panose="02020603050405020304" pitchFamily="18" charset="0"/>
                <a:ea typeface="Trebuchet MS"/>
                <a:cs typeface="Times New Roman" panose="02020603050405020304" pitchFamily="18" charset="0"/>
                <a:sym typeface="Trebuchet MS"/>
              </a:rPr>
              <a:t>fixed</a:t>
            </a:r>
          </a:p>
          <a:p>
            <a:pPr marL="0" indent="0">
              <a:buNone/>
            </a:pPr>
            <a:r>
              <a:rPr lang="en-US" sz="2000" dirty="0">
                <a:latin typeface="Times New Roman" panose="02020603050405020304" pitchFamily="18" charset="0"/>
                <a:ea typeface="Trebuchet MS"/>
                <a:cs typeface="Times New Roman" panose="02020603050405020304" pitchFamily="18" charset="0"/>
                <a:sym typeface="Trebuchet MS"/>
              </a:rPr>
              <a:t>-Trigger begin the workflow</a:t>
            </a: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While an Agent is</a:t>
            </a:r>
            <a:r>
              <a:rPr lang="en-US" sz="2000" b="1" dirty="0">
                <a:latin typeface="Times New Roman" panose="02020603050405020304" pitchFamily="18" charset="0"/>
                <a:ea typeface="Trebuchet MS"/>
                <a:cs typeface="Times New Roman" panose="02020603050405020304" pitchFamily="18" charset="0"/>
                <a:sym typeface="Trebuchet MS"/>
              </a:rPr>
              <a:t> adaptable </a:t>
            </a:r>
            <a:r>
              <a:rPr lang="en-US" sz="2000" dirty="0">
                <a:latin typeface="Times New Roman" panose="02020603050405020304" pitchFamily="18" charset="0"/>
                <a:ea typeface="Trebuchet MS"/>
                <a:cs typeface="Times New Roman" panose="02020603050405020304" pitchFamily="18" charset="0"/>
                <a:sym typeface="Trebuchet MS"/>
              </a:rPr>
              <a:t>and </a:t>
            </a:r>
            <a:r>
              <a:rPr lang="en-US" sz="2000" b="1" dirty="0">
                <a:latin typeface="Times New Roman" panose="02020603050405020304" pitchFamily="18" charset="0"/>
                <a:ea typeface="Trebuchet MS"/>
                <a:cs typeface="Times New Roman" panose="02020603050405020304" pitchFamily="18" charset="0"/>
                <a:sym typeface="Trebuchet MS"/>
              </a:rPr>
              <a:t>unique</a:t>
            </a:r>
            <a:r>
              <a:rPr lang="en-US" sz="2000" dirty="0">
                <a:latin typeface="Times New Roman" panose="02020603050405020304" pitchFamily="18" charset="0"/>
                <a:ea typeface="Trebuchet MS"/>
                <a:cs typeface="Times New Roman" panose="02020603050405020304" pitchFamily="18" charset="0"/>
                <a:sym typeface="Trebuchet MS"/>
              </a:rPr>
              <a:t> in situation (Trigger - AI Action – Result or Output) </a:t>
            </a:r>
            <a:r>
              <a:rPr lang="en-US" sz="2000" dirty="0" err="1">
                <a:latin typeface="Times New Roman" panose="02020603050405020304" pitchFamily="18" charset="0"/>
                <a:ea typeface="Trebuchet MS"/>
                <a:cs typeface="Times New Roman" panose="02020603050405020304" pitchFamily="18" charset="0"/>
                <a:sym typeface="Trebuchet MS"/>
              </a:rPr>
              <a:t>eg</a:t>
            </a:r>
            <a:r>
              <a:rPr lang="en-US" sz="2000" dirty="0">
                <a:latin typeface="Times New Roman" panose="02020603050405020304" pitchFamily="18" charset="0"/>
                <a:ea typeface="Trebuchet MS"/>
                <a:cs typeface="Times New Roman" panose="02020603050405020304" pitchFamily="18" charset="0"/>
                <a:sym typeface="Trebuchet MS"/>
              </a:rPr>
              <a:t> it can work in spreadsheet, databases </a:t>
            </a:r>
            <a:r>
              <a:rPr lang="en-US" sz="2000" dirty="0" err="1">
                <a:latin typeface="Times New Roman" panose="02020603050405020304" pitchFamily="18" charset="0"/>
                <a:ea typeface="Trebuchet MS"/>
                <a:cs typeface="Times New Roman" panose="02020603050405020304" pitchFamily="18" charset="0"/>
                <a:sym typeface="Trebuchet MS"/>
              </a:rPr>
              <a:t>etc</a:t>
            </a:r>
            <a:endParaRPr lang="en-US" sz="2000" dirty="0">
              <a:latin typeface="Times New Roman" panose="02020603050405020304" pitchFamily="18" charset="0"/>
              <a:ea typeface="Trebuchet MS"/>
              <a:cs typeface="Times New Roman" panose="02020603050405020304" pitchFamily="18" charset="0"/>
              <a:sym typeface="Trebuchet MS"/>
            </a:endParaRPr>
          </a:p>
          <a:p>
            <a:pPr>
              <a:buFont typeface="Wingdings" pitchFamily="2" charset="2"/>
              <a:buChar char="§"/>
            </a:pPr>
            <a:r>
              <a:rPr lang="en-US" sz="2000" dirty="0">
                <a:latin typeface="Times New Roman" panose="02020603050405020304" pitchFamily="18" charset="0"/>
                <a:ea typeface="Trebuchet MS"/>
                <a:cs typeface="Times New Roman" panose="02020603050405020304" pitchFamily="18" charset="0"/>
                <a:sym typeface="Trebuchet MS"/>
              </a:rPr>
              <a:t>By building small workflows </a:t>
            </a:r>
            <a:r>
              <a:rPr lang="en-US" sz="2000" dirty="0" err="1">
                <a:latin typeface="Times New Roman" panose="02020603050405020304" pitchFamily="18" charset="0"/>
                <a:ea typeface="Trebuchet MS"/>
                <a:cs typeface="Times New Roman" panose="02020603050405020304" pitchFamily="18" charset="0"/>
                <a:sym typeface="Trebuchet MS"/>
              </a:rPr>
              <a:t>e.g</a:t>
            </a:r>
            <a:r>
              <a:rPr lang="en-US" sz="2000" dirty="0">
                <a:latin typeface="Times New Roman" panose="02020603050405020304" pitchFamily="18" charset="0"/>
                <a:ea typeface="Trebuchet MS"/>
                <a:cs typeface="Times New Roman" panose="02020603050405020304" pitchFamily="18" charset="0"/>
                <a:sym typeface="Trebuchet MS"/>
              </a:rPr>
              <a:t> Automation before AI Agent</a:t>
            </a:r>
          </a:p>
          <a:p>
            <a:pPr marL="0" indent="0">
              <a:buNone/>
            </a:pPr>
            <a:endParaRPr lang="en-US" sz="2800" dirty="0">
              <a:latin typeface="Trebuchet MS"/>
              <a:ea typeface="Trebuchet MS"/>
              <a:cs typeface="Trebuchet MS"/>
              <a:sym typeface="Trebuchet MS"/>
            </a:endParaRPr>
          </a:p>
          <a:p>
            <a:endParaRPr lang="en-US" dirty="0"/>
          </a:p>
        </p:txBody>
      </p:sp>
    </p:spTree>
    <p:extLst>
      <p:ext uri="{BB962C8B-B14F-4D97-AF65-F5344CB8AC3E}">
        <p14:creationId xmlns:p14="http://schemas.microsoft.com/office/powerpoint/2010/main" val="4292303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
  <TotalTime>897</TotalTime>
  <Words>2127</Words>
  <Application>Microsoft Macintosh PowerPoint</Application>
  <PresentationFormat>Widescreen</PresentationFormat>
  <Paragraphs>195</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Times New Roman</vt:lpstr>
      <vt:lpstr>Trebuchet MS</vt:lpstr>
      <vt:lpstr>Wingdings</vt:lpstr>
      <vt:lpstr>Office Theme</vt:lpstr>
      <vt:lpstr> </vt:lpstr>
      <vt:lpstr>PowerPoint Presentation</vt:lpstr>
      <vt:lpstr>Content</vt:lpstr>
      <vt:lpstr>Project Overview</vt:lpstr>
      <vt:lpstr>n8n Objectives</vt:lpstr>
      <vt:lpstr>Feature of n8n</vt:lpstr>
      <vt:lpstr>Benefit of using n8n</vt:lpstr>
      <vt:lpstr>Step to learn n8n</vt:lpstr>
      <vt:lpstr>Concept of Automation And AI Agent</vt:lpstr>
      <vt:lpstr>Free Tools to use</vt:lpstr>
      <vt:lpstr>Free Tools to use</vt:lpstr>
      <vt:lpstr>Free Tools to use</vt:lpstr>
      <vt:lpstr>Free Tools to use</vt:lpstr>
      <vt:lpstr>Our First Weather Automation Report</vt:lpstr>
      <vt:lpstr>Our First Weather Automation Report</vt:lpstr>
      <vt:lpstr>Our First Weather Automation Report</vt:lpstr>
      <vt:lpstr>Our First Weather Automation Report</vt:lpstr>
      <vt:lpstr>Our First Weather Automation Report</vt:lpstr>
      <vt:lpstr>Our First Weather Automation Report</vt:lpstr>
      <vt:lpstr>Our First Weather Automation Report</vt:lpstr>
      <vt:lpstr>Our First Weather Automation Report</vt:lpstr>
      <vt:lpstr>Our First Weather Automation Report</vt:lpstr>
      <vt:lpstr>Our First Weather Automation Report</vt:lpstr>
      <vt:lpstr>Our First Weather Automation Report</vt:lpstr>
      <vt:lpstr>Our First Weather Automation Report</vt:lpstr>
      <vt:lpstr>Our First Weather Automation Report</vt:lpstr>
      <vt:lpstr>Executive Summary &amp;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Ayanniyi Oladebowale</dc:creator>
  <cp:lastModifiedBy>Ayanniyi Oladebowale</cp:lastModifiedBy>
  <cp:revision>6</cp:revision>
  <dcterms:created xsi:type="dcterms:W3CDTF">2025-08-13T16:33:16Z</dcterms:created>
  <dcterms:modified xsi:type="dcterms:W3CDTF">2025-08-15T18:23:03Z</dcterms:modified>
</cp:coreProperties>
</file>